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13047" y="5471191"/>
            <a:ext cx="10363200" cy="859205"/>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245507" y="4860370"/>
            <a:ext cx="8534400" cy="610820"/>
          </a:xfrm>
        </p:spPr>
        <p:txBody>
          <a:bodyPr>
            <a:normAutofit/>
          </a:bodyPr>
          <a:lstStyle>
            <a:lvl1pPr marL="0" indent="0" algn="r">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207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544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5331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4300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9440" y="4956051"/>
            <a:ext cx="10363200" cy="763525"/>
          </a:xfrm>
          <a:effectLst>
            <a:outerShdw blurRad="50800" dist="38100" dir="2700000" algn="tl" rotWithShape="0">
              <a:prstClr val="black">
                <a:alpha val="7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041900" y="5719575"/>
            <a:ext cx="8534400" cy="610820"/>
          </a:xfrm>
        </p:spPr>
        <p:txBody>
          <a:bodyPr>
            <a:normAutofit/>
          </a:bodyPr>
          <a:lstStyle>
            <a:lvl1pPr marL="0" indent="0" algn="r">
              <a:buNone/>
              <a:defRPr sz="26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304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1443836"/>
            <a:ext cx="10972800" cy="458115"/>
          </a:xfrm>
          <a:effectLst>
            <a:outerShdw blurRad="50800" dist="38100" dir="2700000" algn="tl" rotWithShape="0">
              <a:prstClr val="black">
                <a:alpha val="7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8620" y="2054656"/>
            <a:ext cx="10972800" cy="3970329"/>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864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4686" y="527605"/>
            <a:ext cx="9354927" cy="610820"/>
          </a:xfrm>
        </p:spPr>
        <p:txBody>
          <a:bodyPr>
            <a:normAutofit/>
          </a:bodyPr>
          <a:lstStyle>
            <a:lvl1pPr algn="l">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2634687" y="1291130"/>
            <a:ext cx="9354927"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794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6074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7494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4187" y="1291130"/>
            <a:ext cx="10972800" cy="610820"/>
          </a:xfrm>
          <a:effectLst>
            <a:outerShdw blurRad="50800" dist="38100" dir="2700000" algn="tl" rotWithShape="0">
              <a:prstClr val="black">
                <a:alpha val="69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02227" y="2054654"/>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2227" y="2684517"/>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2388" y="2054654"/>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2388" y="2684517"/>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0260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773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833016"/>
            <a:ext cx="10972800" cy="763525"/>
          </a:xfrm>
        </p:spPr>
        <p:txBody>
          <a:bodyPr>
            <a:normAutofit/>
          </a:bodyPr>
          <a:lstStyle>
            <a:lvl1pPr algn="r">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609600" y="1901951"/>
            <a:ext cx="109728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3315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9167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509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1862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446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070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4686" y="374900"/>
            <a:ext cx="9354927" cy="1143000"/>
          </a:xfrm>
        </p:spPr>
        <p:txBody>
          <a:bodyPr>
            <a:normAutofit/>
          </a:bodyPr>
          <a:lstStyle>
            <a:lvl1pPr algn="l">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2634687" y="1544098"/>
            <a:ext cx="9354927"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065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253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729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833015"/>
            <a:ext cx="10972800" cy="1143000"/>
          </a:xfrm>
        </p:spPr>
        <p:txBody>
          <a:bodyPr>
            <a:normAutofit/>
          </a:bodyPr>
          <a:lstStyle>
            <a:lvl1pPr algn="r">
              <a:defRPr sz="3600">
                <a:solidFill>
                  <a:srgbClr val="FF0000"/>
                </a:solidFill>
              </a:defRPr>
            </a:lvl1pPr>
          </a:lstStyle>
          <a:p>
            <a:r>
              <a:rPr lang="en-US" dirty="0"/>
              <a:t>Click to edit Master title style</a:t>
            </a:r>
          </a:p>
        </p:txBody>
      </p:sp>
      <p:sp>
        <p:nvSpPr>
          <p:cNvPr id="3" name="Text Placeholder 2"/>
          <p:cNvSpPr>
            <a:spLocks noGrp="1"/>
          </p:cNvSpPr>
          <p:nvPr>
            <p:ph type="body" idx="1"/>
          </p:nvPr>
        </p:nvSpPr>
        <p:spPr>
          <a:xfrm>
            <a:off x="598620" y="2035612"/>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8620" y="2665475"/>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2388" y="2035612"/>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2388" y="2665475"/>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376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505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728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601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4051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48215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g"/><Relationship Id="rId7"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hyperlink" Target="http://fa.wikipedia.org/w/index.php?title=%D9%BE%D9%84%DB%8C%E2%80%8C%D9%87%DB%8C%D8%AF%D8%B1%D9%88%DA%A9%D8%B3%DB%8C%E2%80%8C%DA%A9%D8%AA%D9%88%D9%8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5" Type="http://schemas.openxmlformats.org/officeDocument/2006/relationships/hyperlink" Target="http://fa.wikipedia.org/w/index.php?title=%D9%BE%D9%84%DB%8C%E2%80%8C%D9%87%DB%8C%D8%AF%D8%B1%D9%88%DA%A9%D8%B3%DB%8C%E2%80%8C%D8%A2%D9%84%D8%AF%D8%A6%DB%8C%D8%AF&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4" Type="http://schemas.openxmlformats.org/officeDocument/2006/relationships/hyperlink" Target="http://fa.wikipedia.org/wiki/%D9%87%DB%8C%D8%AF%D8%B1%D8%A7%D8%AA%E2%80%8C%D9%87%D8%A7%DB%8C_%DA%A9%D8%B1%D8%A8%D9%86" TargetMode="Externa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258DD1F-95CB-47F8-BAB2-AD1908B23554}"/>
              </a:ext>
            </a:extLst>
          </p:cNvPr>
          <p:cNvSpPr txBox="1">
            <a:spLocks noChangeArrowheads="1"/>
          </p:cNvSpPr>
          <p:nvPr/>
        </p:nvSpPr>
        <p:spPr>
          <a:xfrm>
            <a:off x="5030412" y="3554211"/>
            <a:ext cx="9144000" cy="4321175"/>
          </a:xfrm>
          <a:prstGeom prst="rect">
            <a:avLst/>
          </a:prstGeom>
        </p:spPr>
        <p:txBody>
          <a:bodyPr vert="horz" lIns="91440" tIns="45720" rIns="91440" bIns="45720" rtlCol="0" anchor="t">
            <a:norm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A53010"/>
              </a:buClr>
              <a:buSzTx/>
              <a:buFont typeface="Wingdings" panose="05000000000000000000" pitchFamily="2" charset="2"/>
              <a:buNone/>
              <a:tabLst/>
              <a:defRPr/>
            </a:pPr>
            <a:r>
              <a:rPr lang="fa-IR" altLang="fa-IR" sz="4400" b="1" dirty="0" smtClean="0">
                <a:solidFill>
                  <a:srgbClr val="C00000"/>
                </a:solidFill>
                <a:latin typeface="Century Gothic" panose="020B0502020202020204"/>
                <a:cs typeface="B Titr" panose="00000700000000000000" pitchFamily="2" charset="-78"/>
              </a:rPr>
              <a:t>درس تغذیه ورزشی</a:t>
            </a:r>
            <a:endParaRPr kumimoji="0" lang="fa-IR" altLang="fa-IR" sz="4400" b="1" i="0" u="none" strike="noStrike" kern="1200" cap="none" spc="0" normalizeH="0" baseline="0" noProof="0" dirty="0">
              <a:ln>
                <a:noFill/>
              </a:ln>
              <a:solidFill>
                <a:srgbClr val="C00000"/>
              </a:solidFill>
              <a:effectLst/>
              <a:uLnTx/>
              <a:uFillTx/>
              <a:latin typeface="Century Gothic" panose="020B0502020202020204"/>
              <a:ea typeface="+mn-ea"/>
              <a:cs typeface="B Titr" panose="00000700000000000000" pitchFamily="2" charset="-78"/>
            </a:endParaRPr>
          </a:p>
          <a:p>
            <a:pPr marL="0" marR="0" lvl="0" indent="0" algn="ctr" defTabSz="457200" rtl="1" eaLnBrk="1" fontAlgn="auto" latinLnBrk="0" hangingPunct="1">
              <a:lnSpc>
                <a:spcPct val="100000"/>
              </a:lnSpc>
              <a:spcBef>
                <a:spcPts val="1000"/>
              </a:spcBef>
              <a:spcAft>
                <a:spcPts val="0"/>
              </a:spcAft>
              <a:buClr>
                <a:srgbClr val="A53010"/>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white"/>
                </a:solidFill>
                <a:effectLst/>
                <a:uLnTx/>
                <a:uFillTx/>
                <a:latin typeface="Century Gothic" panose="020B0502020202020204"/>
                <a:ea typeface="+mn-ea"/>
                <a:cs typeface="B Titr" panose="00000700000000000000" pitchFamily="2" charset="-78"/>
              </a:rPr>
              <a:t>كربوهيدراتها و نقش آنها در </a:t>
            </a:r>
            <a:r>
              <a:rPr kumimoji="0" lang="fa-IR" altLang="fa-IR" sz="2400" b="0" i="0" u="none" strike="noStrike" kern="1200" cap="none" spc="0" normalizeH="0" baseline="0" noProof="0" dirty="0" smtClean="0">
                <a:ln>
                  <a:noFill/>
                </a:ln>
                <a:solidFill>
                  <a:prstClr val="white"/>
                </a:solidFill>
                <a:effectLst/>
                <a:uLnTx/>
                <a:uFillTx/>
                <a:latin typeface="Century Gothic" panose="020B0502020202020204"/>
                <a:ea typeface="+mn-ea"/>
                <a:cs typeface="B Titr" panose="00000700000000000000" pitchFamily="2" charset="-78"/>
              </a:rPr>
              <a:t>تغذيه</a:t>
            </a:r>
            <a:endParaRPr kumimoji="0" lang="fa-IR" altLang="fa-IR" sz="2400" b="0" i="0" u="none" strike="noStrike" kern="1200" cap="none" spc="0" normalizeH="0" baseline="0" noProof="0" dirty="0">
              <a:ln>
                <a:noFill/>
              </a:ln>
              <a:solidFill>
                <a:prstClr val="white"/>
              </a:solidFill>
              <a:effectLst/>
              <a:uLnTx/>
              <a:uFillTx/>
              <a:latin typeface="Century Gothic" panose="020B0502020202020204"/>
              <a:ea typeface="+mn-ea"/>
              <a:cs typeface="B Titr" panose="00000700000000000000" pitchFamily="2" charset="-78"/>
            </a:endParaRPr>
          </a:p>
          <a:p>
            <a:pPr marL="0" marR="0" lvl="0" indent="0" algn="ctr" defTabSz="457200" rtl="1" eaLnBrk="1" fontAlgn="auto" latinLnBrk="0" hangingPunct="1">
              <a:lnSpc>
                <a:spcPct val="100000"/>
              </a:lnSpc>
              <a:spcBef>
                <a:spcPts val="1000"/>
              </a:spcBef>
              <a:spcAft>
                <a:spcPts val="0"/>
              </a:spcAft>
              <a:buClr>
                <a:srgbClr val="A53010"/>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white"/>
                </a:solidFill>
                <a:effectLst/>
                <a:uLnTx/>
                <a:uFillTx/>
                <a:latin typeface="Century Gothic" panose="020B0502020202020204"/>
                <a:ea typeface="+mn-ea"/>
                <a:cs typeface="B Titr" panose="00000700000000000000" pitchFamily="2" charset="-78"/>
              </a:rPr>
              <a:t> ارتباط كربوهيدراتها با فعالیت های </a:t>
            </a:r>
            <a:r>
              <a:rPr kumimoji="0" lang="fa-IR" altLang="fa-IR" sz="2400" b="0" i="0" u="none" strike="noStrike" kern="1200" cap="none" spc="0" normalizeH="0" baseline="0" noProof="0" dirty="0" smtClean="0">
                <a:ln>
                  <a:noFill/>
                </a:ln>
                <a:solidFill>
                  <a:prstClr val="white"/>
                </a:solidFill>
                <a:effectLst/>
                <a:uLnTx/>
                <a:uFillTx/>
                <a:latin typeface="Century Gothic" panose="020B0502020202020204"/>
                <a:ea typeface="+mn-ea"/>
                <a:cs typeface="B Titr" panose="00000700000000000000" pitchFamily="2" charset="-78"/>
              </a:rPr>
              <a:t>ورزشي</a:t>
            </a:r>
          </a:p>
          <a:p>
            <a:pPr marL="0" marR="0" lvl="0" indent="0" algn="ctr" defTabSz="457200" rtl="1" eaLnBrk="1" fontAlgn="auto" latinLnBrk="0" hangingPunct="1">
              <a:lnSpc>
                <a:spcPct val="100000"/>
              </a:lnSpc>
              <a:spcBef>
                <a:spcPts val="1000"/>
              </a:spcBef>
              <a:spcAft>
                <a:spcPts val="0"/>
              </a:spcAft>
              <a:buClr>
                <a:srgbClr val="A53010"/>
              </a:buClr>
              <a:buSzTx/>
              <a:buFont typeface="Wingdings" panose="05000000000000000000" pitchFamily="2" charset="2"/>
              <a:buNone/>
              <a:tabLst/>
              <a:defRPr/>
            </a:pPr>
            <a:r>
              <a:rPr lang="fa-IR" altLang="fa-IR" sz="2400" dirty="0" smtClean="0">
                <a:solidFill>
                  <a:prstClr val="white"/>
                </a:solidFill>
                <a:latin typeface="Century Gothic" panose="020B0502020202020204"/>
                <a:cs typeface="B Titr" panose="00000700000000000000" pitchFamily="2" charset="-78"/>
              </a:rPr>
              <a:t>تهیه کننده:</a:t>
            </a:r>
          </a:p>
          <a:p>
            <a:pPr marL="0" marR="0" lvl="0" indent="0" algn="ctr" defTabSz="457200" rtl="1" eaLnBrk="1" fontAlgn="auto" latinLnBrk="0" hangingPunct="1">
              <a:lnSpc>
                <a:spcPct val="100000"/>
              </a:lnSpc>
              <a:spcBef>
                <a:spcPts val="1000"/>
              </a:spcBef>
              <a:spcAft>
                <a:spcPts val="0"/>
              </a:spcAft>
              <a:buClr>
                <a:srgbClr val="A53010"/>
              </a:buClr>
              <a:buSzTx/>
              <a:buFont typeface="Wingdings" panose="05000000000000000000" pitchFamily="2" charset="2"/>
              <a:buNone/>
              <a:tabLst/>
              <a:defRPr/>
            </a:pPr>
            <a:r>
              <a:rPr kumimoji="0" lang="fa-IR" altLang="fa-IR" sz="2400" b="0" i="0" u="none" strike="noStrike" kern="1200" cap="none" spc="0" normalizeH="0" baseline="0" noProof="0" dirty="0" smtClean="0">
                <a:ln>
                  <a:noFill/>
                </a:ln>
                <a:solidFill>
                  <a:prstClr val="white"/>
                </a:solidFill>
                <a:effectLst/>
                <a:uLnTx/>
                <a:uFillTx/>
                <a:latin typeface="Century Gothic" panose="020B0502020202020204"/>
                <a:ea typeface="+mn-ea"/>
                <a:cs typeface="B Titr" panose="00000700000000000000" pitchFamily="2" charset="-78"/>
              </a:rPr>
              <a:t>آرزو فرزانه</a:t>
            </a:r>
          </a:p>
          <a:p>
            <a:pPr algn="ctr">
              <a:buClr>
                <a:srgbClr val="A53010"/>
              </a:buClr>
              <a:defRPr/>
            </a:pPr>
            <a:r>
              <a:rPr lang="fa-IR" altLang="fa-IR" sz="2000" b="1" dirty="0">
                <a:solidFill>
                  <a:schemeClr val="bg1"/>
                </a:solidFill>
                <a:cs typeface="B Titr" panose="00000700000000000000" pitchFamily="2" charset="-78"/>
              </a:rPr>
              <a:t>دکترای تخصصی بیوشیمی و متابولیسم ورزشی</a:t>
            </a:r>
            <a:endParaRPr lang="en-US" altLang="fa-IR" sz="2000" b="1" dirty="0">
              <a:solidFill>
                <a:schemeClr val="bg1"/>
              </a:solidFill>
              <a:cs typeface="B Titr" panose="00000700000000000000" pitchFamily="2" charset="-78"/>
            </a:endParaRPr>
          </a:p>
          <a:p>
            <a:pPr marL="0" marR="0" lvl="0" indent="0" algn="ctr" defTabSz="457200" rtl="1" eaLnBrk="1" fontAlgn="auto" latinLnBrk="0" hangingPunct="1">
              <a:lnSpc>
                <a:spcPct val="100000"/>
              </a:lnSpc>
              <a:spcBef>
                <a:spcPts val="1000"/>
              </a:spcBef>
              <a:spcAft>
                <a:spcPts val="0"/>
              </a:spcAft>
              <a:buClr>
                <a:srgbClr val="A53010"/>
              </a:buClr>
              <a:buSzTx/>
              <a:buFont typeface="Wingdings" panose="05000000000000000000" pitchFamily="2" charset="2"/>
              <a:buNone/>
              <a:tabLst/>
              <a:defRPr/>
            </a:pPr>
            <a:endParaRPr kumimoji="0" lang="en-US" altLang="fa-IR" sz="2400" b="0" i="0" u="none" strike="noStrike" kern="1200" cap="none" spc="0" normalizeH="0" baseline="0" noProof="0" dirty="0">
              <a:ln>
                <a:noFill/>
              </a:ln>
              <a:solidFill>
                <a:prstClr val="white"/>
              </a:solidFill>
              <a:effectLst/>
              <a:uLnTx/>
              <a:uFillTx/>
              <a:latin typeface="Century Gothic" panose="020B0502020202020204"/>
              <a:ea typeface="+mn-ea"/>
              <a:cs typeface="B Titr" panose="00000700000000000000" pitchFamily="2" charset="-78"/>
            </a:endParaRPr>
          </a:p>
        </p:txBody>
      </p:sp>
      <p:pic>
        <p:nvPicPr>
          <p:cNvPr id="3" name="Picture 2">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27709" y="5511755"/>
            <a:ext cx="1339614" cy="1346245"/>
          </a:xfrm>
          <a:prstGeom prst="rect">
            <a:avLst/>
          </a:prstGeom>
        </p:spPr>
      </p:pic>
    </p:spTree>
    <p:extLst>
      <p:ext uri="{BB962C8B-B14F-4D97-AF65-F5344CB8AC3E}">
        <p14:creationId xmlns:p14="http://schemas.microsoft.com/office/powerpoint/2010/main" val="390716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FAE1F95-0942-4947-9D10-6BA3D8EC8783}"/>
              </a:ext>
            </a:extLst>
          </p:cNvPr>
          <p:cNvSpPr txBox="1">
            <a:spLocks noChangeArrowheads="1"/>
          </p:cNvSpPr>
          <p:nvPr/>
        </p:nvSpPr>
        <p:spPr>
          <a:xfrm>
            <a:off x="3207026" y="420370"/>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كربوهيدراتها و نقش آنها در تغذيه</a:t>
            </a:r>
          </a:p>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پلی ساکاریدها</a:t>
            </a:r>
          </a:p>
        </p:txBody>
      </p:sp>
      <p:sp>
        <p:nvSpPr>
          <p:cNvPr id="4" name="Rectangle 3">
            <a:extLst>
              <a:ext uri="{FF2B5EF4-FFF2-40B4-BE49-F238E27FC236}">
                <a16:creationId xmlns:a16="http://schemas.microsoft.com/office/drawing/2014/main" id="{D2D64765-A8D9-4F19-88F2-5E52E8B7E419}"/>
              </a:ext>
            </a:extLst>
          </p:cNvPr>
          <p:cNvSpPr txBox="1">
            <a:spLocks noChangeArrowheads="1"/>
          </p:cNvSpPr>
          <p:nvPr/>
        </p:nvSpPr>
        <p:spPr>
          <a:xfrm>
            <a:off x="2464905" y="1680172"/>
            <a:ext cx="9144000" cy="5562600"/>
          </a:xfrm>
          <a:prstGeom prst="rect">
            <a:avLst/>
          </a:prstGeom>
        </p:spPr>
        <p:txBody>
          <a:bodyPr vert="horz" lIns="91440" tIns="45720" rIns="91440" bIns="45720" rtlCol="0" anchor="t">
            <a:norm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r" defTabSz="457200" rtl="1" eaLnBrk="1" fontAlgn="auto" latinLnBrk="0" hangingPunct="1">
              <a:lnSpc>
                <a:spcPct val="90000"/>
              </a:lnSpc>
              <a:spcBef>
                <a:spcPts val="1000"/>
              </a:spcBef>
              <a:spcAft>
                <a:spcPts val="0"/>
              </a:spcAft>
              <a:buClr>
                <a:srgbClr val="4F81BD"/>
              </a:buClr>
              <a:buSzTx/>
              <a:buFont typeface="Wingdings 3" charset="2"/>
              <a:buNone/>
              <a:tabLst/>
              <a:defRPr/>
            </a:pPr>
            <a:r>
              <a:rPr kumimoji="0" lang="ar-SA" altLang="fa-IR"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B Titr" panose="00000700000000000000" pitchFamily="2" charset="-78"/>
              </a:rPr>
              <a:t>نشاسته‌ پليمري‌ از واحدهاي‌ گلوكز است‌ كه‌ در گياهان‌ به‌ عنوان‌ ذخيره‌كننده‌ گلوكز عمل</a:t>
            </a:r>
            <a:r>
              <a:rPr kumimoji="0" lang="fa-IR" altLang="fa-IR"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B Titr" panose="00000700000000000000" pitchFamily="2" charset="-78"/>
              </a:rPr>
              <a:t> </a:t>
            </a:r>
            <a:r>
              <a:rPr kumimoji="0" lang="ar-SA" altLang="fa-IR"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B Titr" panose="00000700000000000000" pitchFamily="2" charset="-78"/>
              </a:rPr>
              <a:t>‌مي‌كند</a:t>
            </a:r>
            <a:endParaRPr kumimoji="0" lang="fa-IR" altLang="fa-IR"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B Titr" panose="00000700000000000000" pitchFamily="2" charset="-78"/>
            </a:endParaRPr>
          </a:p>
          <a:p>
            <a:pPr marL="0" marR="0" lvl="0" indent="0" algn="r" defTabSz="457200" rtl="1" eaLnBrk="1" fontAlgn="auto" latinLnBrk="0" hangingPunct="1">
              <a:lnSpc>
                <a:spcPct val="90000"/>
              </a:lnSpc>
              <a:spcBef>
                <a:spcPts val="1000"/>
              </a:spcBef>
              <a:spcAft>
                <a:spcPts val="0"/>
              </a:spcAft>
              <a:buClr>
                <a:srgbClr val="4F81BD"/>
              </a:buClr>
              <a:buSzTx/>
              <a:buFont typeface="Wingdings 3" charset="2"/>
              <a:buNone/>
              <a:tabLst/>
              <a:defRPr/>
            </a:pPr>
            <a:r>
              <a:rPr kumimoji="0" lang="ar-SA" altLang="fa-IR"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B Titr" panose="00000700000000000000" pitchFamily="2" charset="-78"/>
              </a:rPr>
              <a:t> </a:t>
            </a:r>
            <a:r>
              <a:rPr kumimoji="0" lang="ar-SA" altLang="fa-IR" sz="24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B Titr" panose="00000700000000000000" pitchFamily="2" charset="-78"/>
              </a:rPr>
              <a:t>نشاسته‌ </a:t>
            </a:r>
            <a:r>
              <a:rPr kumimoji="0" lang="fa-IR" altLang="fa-IR" sz="24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B Titr" panose="00000700000000000000" pitchFamily="2" charset="-78"/>
              </a:rPr>
              <a:t>                     آ</a:t>
            </a:r>
            <a:r>
              <a:rPr kumimoji="0" lang="ar-SA" altLang="fa-IR" sz="24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B Titr" panose="00000700000000000000" pitchFamily="2" charset="-78"/>
              </a:rPr>
              <a:t>ميلوز و آميلوپكتين‌</a:t>
            </a:r>
            <a:endParaRPr kumimoji="0" lang="fa-IR" altLang="fa-IR" sz="24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B Titr" panose="00000700000000000000" pitchFamily="2" charset="-78"/>
            </a:endParaRPr>
          </a:p>
          <a:p>
            <a:pPr marL="0" marR="0" lvl="0" indent="0" algn="r" defTabSz="457200" rtl="1" eaLnBrk="1" fontAlgn="auto" latinLnBrk="0" hangingPunct="1">
              <a:lnSpc>
                <a:spcPct val="90000"/>
              </a:lnSpc>
              <a:spcBef>
                <a:spcPts val="1000"/>
              </a:spcBef>
              <a:spcAft>
                <a:spcPts val="0"/>
              </a:spcAft>
              <a:buClr>
                <a:srgbClr val="4F81BD"/>
              </a:buClr>
              <a:buSzTx/>
              <a:buFont typeface="Wingdings 3" charset="2"/>
              <a:buNone/>
              <a:tabLst/>
              <a:defRPr/>
            </a:pPr>
            <a:r>
              <a:rPr kumimoji="0" lang="ar-SA" altLang="fa-IR"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B Titr" panose="00000700000000000000" pitchFamily="2" charset="-78"/>
              </a:rPr>
              <a:t>آميلوز</a:t>
            </a:r>
            <a:r>
              <a:rPr kumimoji="0" lang="fa-IR" altLang="fa-IR"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B Titr" panose="00000700000000000000" pitchFamily="2" charset="-78"/>
              </a:rPr>
              <a:t>:</a:t>
            </a:r>
            <a:r>
              <a:rPr kumimoji="0" lang="ar-SA" altLang="fa-IR"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B Titr" panose="00000700000000000000" pitchFamily="2" charset="-78"/>
              </a:rPr>
              <a:t> </a:t>
            </a:r>
            <a:r>
              <a:rPr kumimoji="0" lang="ar-SA" altLang="fa-IR"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B Titr" panose="00000700000000000000" pitchFamily="2" charset="-78"/>
              </a:rPr>
              <a:t>تنها اتصالات‌ آلفا 1 به‌ 4 بين‌ واحدهاي‌ </a:t>
            </a:r>
            <a:r>
              <a:rPr kumimoji="0" lang="en-US" altLang="fa-IR"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B Titr" panose="00000700000000000000" pitchFamily="2" charset="-78"/>
              </a:rPr>
              <a:t>D - α</a:t>
            </a:r>
            <a:r>
              <a:rPr kumimoji="0" lang="ar-SA" altLang="fa-IR"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B Titr" panose="00000700000000000000" pitchFamily="2" charset="-78"/>
              </a:rPr>
              <a:t> - گلوكز مشاهده‌ مي‌شود و ساختمان‌ آن‌به‌ صورت‌ خطي‌ (بدون‌ انشعاب‌) است‌. </a:t>
            </a:r>
          </a:p>
          <a:p>
            <a:pPr marL="0" marR="0" lvl="0" indent="0" algn="r" defTabSz="457200" rtl="1" eaLnBrk="1" fontAlgn="auto" latinLnBrk="0" hangingPunct="1">
              <a:lnSpc>
                <a:spcPct val="90000"/>
              </a:lnSpc>
              <a:spcBef>
                <a:spcPts val="1000"/>
              </a:spcBef>
              <a:spcAft>
                <a:spcPts val="0"/>
              </a:spcAft>
              <a:buClr>
                <a:srgbClr val="4F81BD"/>
              </a:buClr>
              <a:buSzTx/>
              <a:buFont typeface="Wingdings 3" charset="2"/>
              <a:buNone/>
              <a:tabLst/>
              <a:defRPr/>
            </a:pPr>
            <a:r>
              <a:rPr kumimoji="0" lang="ar-SA" altLang="fa-IR"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B Titr" panose="00000700000000000000" pitchFamily="2" charset="-78"/>
              </a:rPr>
              <a:t>آميلوپكتين</a:t>
            </a:r>
            <a:r>
              <a:rPr kumimoji="0" lang="fa-IR" altLang="fa-IR"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B Titr" panose="00000700000000000000" pitchFamily="2" charset="-78"/>
              </a:rPr>
              <a:t>:</a:t>
            </a:r>
            <a:r>
              <a:rPr kumimoji="0" lang="ar-SA" altLang="fa-IR"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B Titr" panose="00000700000000000000" pitchFamily="2" charset="-78"/>
              </a:rPr>
              <a:t>‌ به‌ صورت‌ شاخه‌دار است‌ و در آن‌ علاوه‌ بر اتصالات‌ آلفا 1 به‌ 4، اتصالات‌ آلفا 1 به‌6 نيز ديده‌ مي‌شود كه‌ سبب‌ انشعاب‌ مي‌گردد. معمولا بين‌ هر دو انشعاب‌ حدود 24 الي‌ 30 واحد گلوكز مشاهده‌ مي‌شود.</a:t>
            </a:r>
          </a:p>
          <a:p>
            <a:pPr marL="0" marR="0" lvl="0" indent="0" algn="r" defTabSz="457200" rtl="1" eaLnBrk="1" fontAlgn="auto" latinLnBrk="0" hangingPunct="1">
              <a:lnSpc>
                <a:spcPct val="90000"/>
              </a:lnSpc>
              <a:spcBef>
                <a:spcPts val="1000"/>
              </a:spcBef>
              <a:spcAft>
                <a:spcPts val="0"/>
              </a:spcAft>
              <a:buClr>
                <a:srgbClr val="4F81BD"/>
              </a:buClr>
              <a:buSzTx/>
              <a:buFont typeface="Wingdings 3" charset="2"/>
              <a:buNone/>
              <a:tabLst/>
              <a:defRPr/>
            </a:pPr>
            <a:r>
              <a:rPr kumimoji="0" lang="ar-SA" altLang="fa-IR"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B Titr" panose="00000700000000000000" pitchFamily="2" charset="-78"/>
              </a:rPr>
              <a:t>حدود 20% نشاسته‌ داراي‌ ساختمان‌ مشابه‌ آميلوز و 80% به‌ صورت‌ آميلوپكتين‌ مي‌باشد. وزن‌</a:t>
            </a:r>
            <a:r>
              <a:rPr kumimoji="0" lang="fa-IR" altLang="fa-IR"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B Titr" panose="00000700000000000000" pitchFamily="2" charset="-78"/>
              </a:rPr>
              <a:t> </a:t>
            </a:r>
            <a:r>
              <a:rPr kumimoji="0" lang="ar-SA" altLang="fa-IR"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B Titr" panose="00000700000000000000" pitchFamily="2" charset="-78"/>
              </a:rPr>
              <a:t>مولكولي‌ نشاسته‌ حدود چند ميليون‌ است‌.</a:t>
            </a:r>
          </a:p>
          <a:p>
            <a:pPr marL="0" marR="0" lvl="0" indent="0" algn="r" defTabSz="457200" rtl="1" eaLnBrk="1" fontAlgn="auto" latinLnBrk="0" hangingPunct="1">
              <a:lnSpc>
                <a:spcPct val="90000"/>
              </a:lnSpc>
              <a:spcBef>
                <a:spcPts val="1000"/>
              </a:spcBef>
              <a:spcAft>
                <a:spcPts val="0"/>
              </a:spcAft>
              <a:buClr>
                <a:srgbClr val="4F81BD"/>
              </a:buClr>
              <a:buSzTx/>
              <a:buFont typeface="Wingdings 3" charset="2"/>
              <a:buNone/>
              <a:tabLst/>
              <a:defRPr/>
            </a:pPr>
            <a:endParaRPr kumimoji="0" lang="en-US" altLang="fa-IR"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B Titr" panose="00000700000000000000" pitchFamily="2" charset="-78"/>
            </a:endParaRPr>
          </a:p>
        </p:txBody>
      </p:sp>
      <p:sp>
        <p:nvSpPr>
          <p:cNvPr id="7" name="Arrow: Left 6">
            <a:extLst>
              <a:ext uri="{FF2B5EF4-FFF2-40B4-BE49-F238E27FC236}">
                <a16:creationId xmlns:a16="http://schemas.microsoft.com/office/drawing/2014/main" id="{0BC50B1B-BB80-45CF-A64A-EC6E3CC3B804}"/>
              </a:ext>
            </a:extLst>
          </p:cNvPr>
          <p:cNvSpPr/>
          <p:nvPr/>
        </p:nvSpPr>
        <p:spPr>
          <a:xfrm flipV="1">
            <a:off x="9422295" y="2610031"/>
            <a:ext cx="1260539" cy="801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5" name="Picture 4">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11755"/>
            <a:ext cx="1339614" cy="1346245"/>
          </a:xfrm>
          <a:prstGeom prst="rect">
            <a:avLst/>
          </a:prstGeom>
        </p:spPr>
      </p:pic>
    </p:spTree>
    <p:extLst>
      <p:ext uri="{BB962C8B-B14F-4D97-AF65-F5344CB8AC3E}">
        <p14:creationId xmlns:p14="http://schemas.microsoft.com/office/powerpoint/2010/main" val="2692688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ema 7 : Polissacarídeos QFL-0343 – Reatividade de Compostos Orgânicos II">
            <a:extLst>
              <a:ext uri="{FF2B5EF4-FFF2-40B4-BE49-F238E27FC236}">
                <a16:creationId xmlns:a16="http://schemas.microsoft.com/office/drawing/2014/main" id="{8888A9E7-6D2A-43D5-8061-40FCC1F43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593" y="2296168"/>
            <a:ext cx="5093213" cy="40039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68EEB44-B9EC-4333-B697-12B3FB55FBBC}"/>
              </a:ext>
            </a:extLst>
          </p:cNvPr>
          <p:cNvPicPr>
            <a:picLocks noChangeAspect="1"/>
          </p:cNvPicPr>
          <p:nvPr/>
        </p:nvPicPr>
        <p:blipFill>
          <a:blip r:embed="rId3"/>
          <a:stretch>
            <a:fillRect/>
          </a:stretch>
        </p:blipFill>
        <p:spPr>
          <a:xfrm>
            <a:off x="7098786" y="2264453"/>
            <a:ext cx="4890655" cy="4067395"/>
          </a:xfrm>
          <a:prstGeom prst="rect">
            <a:avLst/>
          </a:prstGeom>
        </p:spPr>
      </p:pic>
      <p:sp>
        <p:nvSpPr>
          <p:cNvPr id="7" name="Rectangle 2">
            <a:extLst>
              <a:ext uri="{FF2B5EF4-FFF2-40B4-BE49-F238E27FC236}">
                <a16:creationId xmlns:a16="http://schemas.microsoft.com/office/drawing/2014/main" id="{F966BA38-2153-4D3A-BC30-B691BBE5C235}"/>
              </a:ext>
            </a:extLst>
          </p:cNvPr>
          <p:cNvSpPr txBox="1">
            <a:spLocks noChangeArrowheads="1"/>
          </p:cNvSpPr>
          <p:nvPr/>
        </p:nvSpPr>
        <p:spPr>
          <a:xfrm>
            <a:off x="4823791" y="367361"/>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كربوهيدراتها و نقش آنها در تغذيه</a:t>
            </a:r>
          </a:p>
        </p:txBody>
      </p:sp>
      <p:pic>
        <p:nvPicPr>
          <p:cNvPr id="5" name="Picture 4">
            <a:extLst>
              <a:ext uri="{FF2B5EF4-FFF2-40B4-BE49-F238E27FC236}">
                <a16:creationId xmlns:a16="http://schemas.microsoft.com/office/drawing/2014/main" id="{1F872782-693E-4E93-AB6A-8EA2421ACADD}"/>
              </a:ext>
            </a:extLst>
          </p:cNvPr>
          <p:cNvPicPr>
            <a:picLocks noChangeAspect="1"/>
          </p:cNvPicPr>
          <p:nvPr/>
        </p:nvPicPr>
        <p:blipFill>
          <a:blip r:embed="rId4"/>
          <a:stretch>
            <a:fillRect/>
          </a:stretch>
        </p:blipFill>
        <p:spPr>
          <a:xfrm>
            <a:off x="0" y="5511755"/>
            <a:ext cx="1339614" cy="1346245"/>
          </a:xfrm>
          <a:prstGeom prst="rect">
            <a:avLst/>
          </a:prstGeom>
        </p:spPr>
      </p:pic>
    </p:spTree>
    <p:extLst>
      <p:ext uri="{BB962C8B-B14F-4D97-AF65-F5344CB8AC3E}">
        <p14:creationId xmlns:p14="http://schemas.microsoft.com/office/powerpoint/2010/main" val="153481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4524B48-9381-44B0-B52B-37BE995EDBBC}"/>
              </a:ext>
            </a:extLst>
          </p:cNvPr>
          <p:cNvSpPr>
            <a:spLocks noGrp="1" noChangeArrowheads="1"/>
          </p:cNvSpPr>
          <p:nvPr>
            <p:ph type="body" idx="1"/>
          </p:nvPr>
        </p:nvSpPr>
        <p:spPr>
          <a:xfrm>
            <a:off x="1582904" y="1190580"/>
            <a:ext cx="10553678" cy="4321175"/>
          </a:xfrm>
        </p:spPr>
        <p:txBody>
          <a:bodyPr/>
          <a:lstStyle/>
          <a:p>
            <a:pPr algn="r" rtl="1">
              <a:lnSpc>
                <a:spcPct val="150000"/>
              </a:lnSpc>
              <a:buFont typeface="Wingdings" panose="05000000000000000000" pitchFamily="2" charset="2"/>
              <a:buNone/>
            </a:pPr>
            <a:r>
              <a:rPr lang="fa-IR" altLang="fa-IR" sz="2400" dirty="0">
                <a:solidFill>
                  <a:schemeClr val="bg2"/>
                </a:solidFill>
                <a:cs typeface="Arial" panose="020B0604020202020204" pitchFamily="34" charset="0"/>
              </a:rPr>
              <a:t>گلیکوژن (پلی ساکارید حیوانی) ← در آب محلول است ← حدود </a:t>
            </a:r>
            <a:r>
              <a:rPr lang="en-US" altLang="fa-IR" sz="2400" dirty="0">
                <a:solidFill>
                  <a:schemeClr val="bg2"/>
                </a:solidFill>
                <a:cs typeface="Arial" panose="020B0604020202020204" pitchFamily="34" charset="0"/>
              </a:rPr>
              <a:t>gr</a:t>
            </a:r>
            <a:r>
              <a:rPr lang="fa-IR" altLang="fa-IR" sz="2400" dirty="0">
                <a:solidFill>
                  <a:schemeClr val="bg2"/>
                </a:solidFill>
                <a:cs typeface="Arial" panose="020B0604020202020204" pitchFamily="34" charset="0"/>
              </a:rPr>
              <a:t> 353 گلیکوژن در بدن ذخیره است . </a:t>
            </a:r>
            <a:r>
              <a:rPr lang="en-US" altLang="fa-IR" sz="2400" dirty="0">
                <a:solidFill>
                  <a:schemeClr val="bg2"/>
                </a:solidFill>
                <a:cs typeface="Arial" panose="020B0604020202020204" pitchFamily="34" charset="0"/>
              </a:rPr>
              <a:t>gr</a:t>
            </a:r>
            <a:r>
              <a:rPr lang="fa-IR" altLang="fa-IR" sz="2400" dirty="0">
                <a:solidFill>
                  <a:schemeClr val="bg2"/>
                </a:solidFill>
                <a:cs typeface="Arial" panose="020B0604020202020204" pitchFamily="34" charset="0"/>
              </a:rPr>
              <a:t> 108 در کبد. </a:t>
            </a:r>
            <a:r>
              <a:rPr lang="en-US" altLang="fa-IR" sz="2400" dirty="0">
                <a:solidFill>
                  <a:schemeClr val="bg2"/>
                </a:solidFill>
                <a:cs typeface="Arial" panose="020B0604020202020204" pitchFamily="34" charset="0"/>
              </a:rPr>
              <a:t>gr</a:t>
            </a:r>
            <a:r>
              <a:rPr lang="fa-IR" altLang="fa-IR" sz="2400" dirty="0">
                <a:solidFill>
                  <a:schemeClr val="bg2"/>
                </a:solidFill>
                <a:cs typeface="Arial" panose="020B0604020202020204" pitchFamily="34" charset="0"/>
              </a:rPr>
              <a:t> 245 در عضلات</a:t>
            </a:r>
          </a:p>
          <a:p>
            <a:pPr algn="r" rtl="1">
              <a:lnSpc>
                <a:spcPct val="150000"/>
              </a:lnSpc>
              <a:buFont typeface="Wingdings" panose="05000000000000000000" pitchFamily="2" charset="2"/>
              <a:buNone/>
            </a:pPr>
            <a:r>
              <a:rPr lang="fa-IR" altLang="fa-IR" sz="2400" dirty="0">
                <a:solidFill>
                  <a:schemeClr val="bg2"/>
                </a:solidFill>
                <a:cs typeface="Arial" panose="020B0604020202020204" pitchFamily="34" charset="0"/>
              </a:rPr>
              <a:t>در ورزشکاران تا 2 برابر هم می رسد.</a:t>
            </a:r>
          </a:p>
          <a:p>
            <a:pPr algn="r" rtl="1">
              <a:lnSpc>
                <a:spcPct val="150000"/>
              </a:lnSpc>
              <a:buFont typeface="Wingdings" panose="05000000000000000000" pitchFamily="2" charset="2"/>
              <a:buNone/>
            </a:pPr>
            <a:r>
              <a:rPr lang="fa-IR" altLang="fa-IR" sz="2400" dirty="0">
                <a:solidFill>
                  <a:schemeClr val="bg2"/>
                </a:solidFill>
                <a:cs typeface="Arial" panose="020B0604020202020204" pitchFamily="34" charset="0"/>
              </a:rPr>
              <a:t>در مواقع نیاز گلیکوژن تجزیه شده ← گلوکز ← روند تبدیل گلیکوژن کبدی به گلوکز را </a:t>
            </a:r>
            <a:r>
              <a:rPr lang="fa-IR" altLang="fa-IR" sz="2400" dirty="0">
                <a:solidFill>
                  <a:srgbClr val="FF3300"/>
                </a:solidFill>
                <a:cs typeface="Arial" panose="020B0604020202020204" pitchFamily="34" charset="0"/>
              </a:rPr>
              <a:t>گلیکوژنولیز</a:t>
            </a:r>
            <a:r>
              <a:rPr lang="fa-IR" altLang="fa-IR" sz="2400" dirty="0">
                <a:solidFill>
                  <a:schemeClr val="bg2"/>
                </a:solidFill>
                <a:cs typeface="Arial" panose="020B0604020202020204" pitchFamily="34" charset="0"/>
              </a:rPr>
              <a:t> گویند.</a:t>
            </a:r>
          </a:p>
          <a:p>
            <a:pPr algn="r" rtl="1">
              <a:lnSpc>
                <a:spcPct val="150000"/>
              </a:lnSpc>
              <a:buFont typeface="Wingdings" panose="05000000000000000000" pitchFamily="2" charset="2"/>
              <a:buNone/>
            </a:pPr>
            <a:r>
              <a:rPr lang="fa-IR" altLang="fa-IR" sz="2400" dirty="0">
                <a:solidFill>
                  <a:schemeClr val="bg2"/>
                </a:solidFill>
                <a:cs typeface="Arial" panose="020B0604020202020204" pitchFamily="34" charset="0"/>
              </a:rPr>
              <a:t>تجزیه مواد غذایی مثل پروتئین و</a:t>
            </a:r>
          </a:p>
          <a:p>
            <a:pPr algn="r" rtl="1">
              <a:lnSpc>
                <a:spcPct val="150000"/>
              </a:lnSpc>
              <a:buFont typeface="Wingdings" panose="05000000000000000000" pitchFamily="2" charset="2"/>
              <a:buNone/>
            </a:pPr>
            <a:r>
              <a:rPr lang="fa-IR" altLang="fa-IR" sz="2400" dirty="0">
                <a:solidFill>
                  <a:schemeClr val="bg2"/>
                </a:solidFill>
                <a:cs typeface="Arial" panose="020B0604020202020204" pitchFamily="34" charset="0"/>
              </a:rPr>
              <a:t> تبدیل آن به گلوکز ← </a:t>
            </a:r>
            <a:r>
              <a:rPr lang="fa-IR" altLang="fa-IR" sz="2400" dirty="0">
                <a:solidFill>
                  <a:srgbClr val="FF3300"/>
                </a:solidFill>
                <a:cs typeface="Arial" panose="020B0604020202020204" pitchFamily="34" charset="0"/>
              </a:rPr>
              <a:t>گلوکونئوژنز</a:t>
            </a:r>
            <a:endParaRPr lang="en-US" altLang="fa-IR" sz="2400" dirty="0">
              <a:solidFill>
                <a:srgbClr val="FF3300"/>
              </a:solidFill>
              <a:cs typeface="Arial" panose="020B0604020202020204" pitchFamily="34" charset="0"/>
            </a:endParaRPr>
          </a:p>
        </p:txBody>
      </p:sp>
      <p:pic>
        <p:nvPicPr>
          <p:cNvPr id="6" name="Picture 5">
            <a:extLst>
              <a:ext uri="{FF2B5EF4-FFF2-40B4-BE49-F238E27FC236}">
                <a16:creationId xmlns:a16="http://schemas.microsoft.com/office/drawing/2014/main" id="{80E05D33-26DC-4ACD-B841-773DCB0855C6}"/>
              </a:ext>
            </a:extLst>
          </p:cNvPr>
          <p:cNvPicPr>
            <a:picLocks noChangeAspect="1"/>
          </p:cNvPicPr>
          <p:nvPr/>
        </p:nvPicPr>
        <p:blipFill>
          <a:blip r:embed="rId2"/>
          <a:stretch>
            <a:fillRect/>
          </a:stretch>
        </p:blipFill>
        <p:spPr>
          <a:xfrm>
            <a:off x="2031678" y="3772890"/>
            <a:ext cx="6096445" cy="3085110"/>
          </a:xfrm>
          <a:prstGeom prst="rect">
            <a:avLst/>
          </a:prstGeom>
        </p:spPr>
      </p:pic>
      <p:sp>
        <p:nvSpPr>
          <p:cNvPr id="8" name="Rectangle 2">
            <a:extLst>
              <a:ext uri="{FF2B5EF4-FFF2-40B4-BE49-F238E27FC236}">
                <a16:creationId xmlns:a16="http://schemas.microsoft.com/office/drawing/2014/main" id="{0476627C-0E10-4538-9DC9-52A3207D23BA}"/>
              </a:ext>
            </a:extLst>
          </p:cNvPr>
          <p:cNvSpPr txBox="1">
            <a:spLocks noChangeArrowheads="1"/>
          </p:cNvSpPr>
          <p:nvPr/>
        </p:nvSpPr>
        <p:spPr>
          <a:xfrm>
            <a:off x="4770782" y="184564"/>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كربوهيدراتها و نقش آنها در تغذيه</a:t>
            </a:r>
          </a:p>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پلی ساکاریدها</a:t>
            </a:r>
          </a:p>
        </p:txBody>
      </p:sp>
      <p:pic>
        <p:nvPicPr>
          <p:cNvPr id="7" name="Picture 6">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11755"/>
            <a:ext cx="1339614" cy="1346245"/>
          </a:xfrm>
          <a:prstGeom prst="rect">
            <a:avLst/>
          </a:prstGeom>
        </p:spPr>
      </p:pic>
    </p:spTree>
    <p:extLst>
      <p:ext uri="{BB962C8B-B14F-4D97-AF65-F5344CB8AC3E}">
        <p14:creationId xmlns:p14="http://schemas.microsoft.com/office/powerpoint/2010/main" val="152620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4524B48-9381-44B0-B52B-37BE995EDBBC}"/>
              </a:ext>
            </a:extLst>
          </p:cNvPr>
          <p:cNvSpPr>
            <a:spLocks noGrp="1" noChangeArrowheads="1"/>
          </p:cNvSpPr>
          <p:nvPr>
            <p:ph type="body" idx="1"/>
          </p:nvPr>
        </p:nvSpPr>
        <p:spPr>
          <a:xfrm>
            <a:off x="3868860" y="450574"/>
            <a:ext cx="7848600" cy="609600"/>
          </a:xfrm>
        </p:spPr>
        <p:txBody>
          <a:bodyPr>
            <a:normAutofit fontScale="92500" lnSpcReduction="20000"/>
          </a:bodyPr>
          <a:lstStyle/>
          <a:p>
            <a:pPr algn="r" rtl="1">
              <a:lnSpc>
                <a:spcPct val="150000"/>
              </a:lnSpc>
              <a:buFont typeface="Wingdings" panose="05000000000000000000" pitchFamily="2" charset="2"/>
              <a:buNone/>
            </a:pPr>
            <a:r>
              <a:rPr lang="fa-IR" altLang="fa-IR" sz="2800" dirty="0">
                <a:solidFill>
                  <a:srgbClr val="92D050"/>
                </a:solidFill>
                <a:cs typeface="B Titr" panose="00000700000000000000" pitchFamily="2" charset="-78"/>
              </a:rPr>
              <a:t>هضم کربوهیدراتها:</a:t>
            </a:r>
            <a:endParaRPr lang="en-US" altLang="fa-IR" sz="2800" dirty="0">
              <a:solidFill>
                <a:srgbClr val="92D050"/>
              </a:solidFill>
              <a:cs typeface="B Titr" panose="00000700000000000000" pitchFamily="2" charset="-78"/>
            </a:endParaRPr>
          </a:p>
        </p:txBody>
      </p:sp>
      <p:pic>
        <p:nvPicPr>
          <p:cNvPr id="2" name="Picture 1">
            <a:extLst>
              <a:ext uri="{FF2B5EF4-FFF2-40B4-BE49-F238E27FC236}">
                <a16:creationId xmlns:a16="http://schemas.microsoft.com/office/drawing/2014/main" id="{8583C130-212C-433F-9F81-F02F164F458B}"/>
              </a:ext>
            </a:extLst>
          </p:cNvPr>
          <p:cNvPicPr>
            <a:picLocks noChangeAspect="1"/>
          </p:cNvPicPr>
          <p:nvPr/>
        </p:nvPicPr>
        <p:blipFill>
          <a:blip r:embed="rId2"/>
          <a:stretch>
            <a:fillRect/>
          </a:stretch>
        </p:blipFill>
        <p:spPr>
          <a:xfrm>
            <a:off x="0" y="404593"/>
            <a:ext cx="6629814" cy="4977556"/>
          </a:xfrm>
          <a:prstGeom prst="rect">
            <a:avLst/>
          </a:prstGeom>
        </p:spPr>
      </p:pic>
      <p:sp>
        <p:nvSpPr>
          <p:cNvPr id="7" name="Rectangle 2">
            <a:extLst>
              <a:ext uri="{FF2B5EF4-FFF2-40B4-BE49-F238E27FC236}">
                <a16:creationId xmlns:a16="http://schemas.microsoft.com/office/drawing/2014/main" id="{43BE3338-E38C-4BEF-A1CA-534D689A5D66}"/>
              </a:ext>
            </a:extLst>
          </p:cNvPr>
          <p:cNvSpPr txBox="1">
            <a:spLocks noChangeArrowheads="1"/>
          </p:cNvSpPr>
          <p:nvPr/>
        </p:nvSpPr>
        <p:spPr>
          <a:xfrm>
            <a:off x="6629814" y="1300266"/>
            <a:ext cx="5282304" cy="468153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just" defTabSz="914400" rtl="1" eaLnBrk="1" fontAlgn="auto" latinLnBrk="0" hangingPunct="1">
              <a:lnSpc>
                <a:spcPct val="15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گوارش کربوهیدرات از دهان آغاز می شود</a:t>
            </a:r>
          </a:p>
          <a:p>
            <a:pPr marL="0" marR="0" lvl="0" indent="0" algn="just" defTabSz="914400" rtl="1" eaLnBrk="1" fontAlgn="auto" latinLnBrk="0" hangingPunct="1">
              <a:lnSpc>
                <a:spcPct val="15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به علت اینکه </a:t>
            </a:r>
            <a:r>
              <a:rPr kumimoji="0" lang="en-US"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PH</a:t>
            </a:r>
            <a:r>
              <a:rPr kumimoji="0" lang="fa-IR"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 بزاق خنثی است با ورود غذا به معده آمیلاز بزاقی غیرفعال می شود.</a:t>
            </a:r>
          </a:p>
          <a:p>
            <a:pPr marL="0" marR="0" lvl="0" indent="0" algn="just"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هضم نشاسته در معده به علت </a:t>
            </a:r>
            <a:r>
              <a:rPr kumimoji="0" lang="en-US"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PH</a:t>
            </a:r>
            <a:r>
              <a:rPr kumimoji="0" lang="fa-IR"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 کمتر از 4 متوقف شده</a:t>
            </a:r>
          </a:p>
          <a:p>
            <a:pPr marL="0" marR="0" lvl="0" indent="0" algn="just"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گوارش مجدد در دوازدهه ← شیره لوزالمعده          در روده باریک ← 3 آنزیم لاکتاز و سوکراز، مالتازبه ترتیب بر روی لاکتوز ساکارزو مالتوز اثر می کنند.</a:t>
            </a:r>
            <a:endParaRPr kumimoji="0" lang="en-US" altLang="fa-IR" sz="28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endParaRPr>
          </a:p>
        </p:txBody>
      </p:sp>
      <p:sp>
        <p:nvSpPr>
          <p:cNvPr id="8" name="Rectangle 2">
            <a:extLst>
              <a:ext uri="{FF2B5EF4-FFF2-40B4-BE49-F238E27FC236}">
                <a16:creationId xmlns:a16="http://schemas.microsoft.com/office/drawing/2014/main" id="{7465B1CE-306D-44E9-99D4-8F84F1A3BEE1}"/>
              </a:ext>
            </a:extLst>
          </p:cNvPr>
          <p:cNvSpPr txBox="1">
            <a:spLocks noChangeArrowheads="1"/>
          </p:cNvSpPr>
          <p:nvPr/>
        </p:nvSpPr>
        <p:spPr>
          <a:xfrm>
            <a:off x="5976730" y="80704"/>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كربوهيدراتها و نقش آنها در تغذيه</a:t>
            </a:r>
          </a:p>
        </p:txBody>
      </p:sp>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20152"/>
            <a:ext cx="1331259" cy="1337848"/>
          </a:xfrm>
          <a:prstGeom prst="rect">
            <a:avLst/>
          </a:prstGeom>
        </p:spPr>
      </p:pic>
    </p:spTree>
    <p:extLst>
      <p:ext uri="{BB962C8B-B14F-4D97-AF65-F5344CB8AC3E}">
        <p14:creationId xmlns:p14="http://schemas.microsoft.com/office/powerpoint/2010/main" val="402719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EC44560-1678-4072-82DE-B00A15253541}"/>
              </a:ext>
            </a:extLst>
          </p:cNvPr>
          <p:cNvSpPr txBox="1">
            <a:spLocks noChangeArrowheads="1"/>
          </p:cNvSpPr>
          <p:nvPr/>
        </p:nvSpPr>
        <p:spPr>
          <a:xfrm>
            <a:off x="8343900" y="636104"/>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pic>
        <p:nvPicPr>
          <p:cNvPr id="9" name="Picture 8">
            <a:extLst>
              <a:ext uri="{FF2B5EF4-FFF2-40B4-BE49-F238E27FC236}">
                <a16:creationId xmlns:a16="http://schemas.microsoft.com/office/drawing/2014/main" id="{26A24743-0D0C-4F35-A4A1-FA20D37F660C}"/>
              </a:ext>
            </a:extLst>
          </p:cNvPr>
          <p:cNvPicPr>
            <a:picLocks noChangeAspect="1"/>
          </p:cNvPicPr>
          <p:nvPr/>
        </p:nvPicPr>
        <p:blipFill>
          <a:blip r:embed="rId2"/>
          <a:stretch>
            <a:fillRect/>
          </a:stretch>
        </p:blipFill>
        <p:spPr>
          <a:xfrm>
            <a:off x="4932600" y="1270032"/>
            <a:ext cx="7259399" cy="5587968"/>
          </a:xfrm>
          <a:prstGeom prst="rect">
            <a:avLst/>
          </a:prstGeom>
        </p:spPr>
      </p:pic>
      <p:sp>
        <p:nvSpPr>
          <p:cNvPr id="13" name="Rectangle 2">
            <a:extLst>
              <a:ext uri="{FF2B5EF4-FFF2-40B4-BE49-F238E27FC236}">
                <a16:creationId xmlns:a16="http://schemas.microsoft.com/office/drawing/2014/main" id="{650B63F8-036C-4ED6-8DC2-3F5E59B29777}"/>
              </a:ext>
            </a:extLst>
          </p:cNvPr>
          <p:cNvSpPr txBox="1">
            <a:spLocks noChangeArrowheads="1"/>
          </p:cNvSpPr>
          <p:nvPr/>
        </p:nvSpPr>
        <p:spPr>
          <a:xfrm>
            <a:off x="5579165" y="109952"/>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FFC000"/>
                </a:solidFill>
                <a:effectLst/>
                <a:uLnTx/>
                <a:uFillTx/>
                <a:latin typeface="Calibri"/>
                <a:ea typeface="+mn-ea"/>
                <a:cs typeface="B Titr" panose="00000700000000000000" pitchFamily="2" charset="-78"/>
              </a:rPr>
              <a:t>كربوهيدراتها و نقش آنها در تغذيه</a:t>
            </a:r>
          </a:p>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endParaRPr kumimoji="0" lang="fa-IR" altLang="fa-IR" sz="2400" b="0" i="0" u="none" strike="noStrike" kern="1200" cap="none" spc="0" normalizeH="0" baseline="0" noProof="0" dirty="0">
              <a:ln>
                <a:noFill/>
              </a:ln>
              <a:solidFill>
                <a:srgbClr val="FFC000"/>
              </a:solidFill>
              <a:effectLst/>
              <a:uLnTx/>
              <a:uFillTx/>
              <a:latin typeface="Calibri"/>
              <a:ea typeface="+mn-ea"/>
              <a:cs typeface="B Titr" panose="00000700000000000000" pitchFamily="2" charset="-78"/>
            </a:endParaRPr>
          </a:p>
        </p:txBody>
      </p:sp>
      <p:pic>
        <p:nvPicPr>
          <p:cNvPr id="2" name="Picture 1">
            <a:extLst>
              <a:ext uri="{FF2B5EF4-FFF2-40B4-BE49-F238E27FC236}">
                <a16:creationId xmlns:a16="http://schemas.microsoft.com/office/drawing/2014/main" id="{A289A046-D533-450D-BB2D-47A3DDFB6762}"/>
              </a:ext>
            </a:extLst>
          </p:cNvPr>
          <p:cNvPicPr>
            <a:picLocks noChangeAspect="1"/>
          </p:cNvPicPr>
          <p:nvPr/>
        </p:nvPicPr>
        <p:blipFill>
          <a:blip r:embed="rId3"/>
          <a:stretch>
            <a:fillRect/>
          </a:stretch>
        </p:blipFill>
        <p:spPr>
          <a:xfrm>
            <a:off x="0" y="1862137"/>
            <a:ext cx="4876800" cy="3133725"/>
          </a:xfrm>
          <a:prstGeom prst="rect">
            <a:avLst/>
          </a:prstGeom>
        </p:spPr>
      </p:pic>
      <p:pic>
        <p:nvPicPr>
          <p:cNvPr id="7" name="Picture 6">
            <a:extLst>
              <a:ext uri="{FF2B5EF4-FFF2-40B4-BE49-F238E27FC236}">
                <a16:creationId xmlns:a16="http://schemas.microsoft.com/office/drawing/2014/main" id="{1F872782-693E-4E93-AB6A-8EA2421ACADD}"/>
              </a:ext>
            </a:extLst>
          </p:cNvPr>
          <p:cNvPicPr>
            <a:picLocks noChangeAspect="1"/>
          </p:cNvPicPr>
          <p:nvPr/>
        </p:nvPicPr>
        <p:blipFill>
          <a:blip r:embed="rId4"/>
          <a:stretch>
            <a:fillRect/>
          </a:stretch>
        </p:blipFill>
        <p:spPr>
          <a:xfrm>
            <a:off x="27709" y="5511755"/>
            <a:ext cx="1339614" cy="1346245"/>
          </a:xfrm>
          <a:prstGeom prst="rect">
            <a:avLst/>
          </a:prstGeom>
        </p:spPr>
      </p:pic>
    </p:spTree>
    <p:extLst>
      <p:ext uri="{BB962C8B-B14F-4D97-AF65-F5344CB8AC3E}">
        <p14:creationId xmlns:p14="http://schemas.microsoft.com/office/powerpoint/2010/main" val="427624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6F6BC0B2-F3FB-4BDF-8775-7F094F7EFE04}"/>
              </a:ext>
            </a:extLst>
          </p:cNvPr>
          <p:cNvSpPr txBox="1">
            <a:spLocks noChangeArrowheads="1"/>
          </p:cNvSpPr>
          <p:nvPr/>
        </p:nvSpPr>
        <p:spPr>
          <a:xfrm>
            <a:off x="3879574" y="1633952"/>
            <a:ext cx="7848600" cy="4321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1" eaLnBrk="1" fontAlgn="auto" latinLnBrk="0" hangingPunct="1">
              <a:lnSpc>
                <a:spcPct val="180000"/>
              </a:lnSpc>
              <a:spcBef>
                <a:spcPct val="2000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جذب ← بعد از هضم قندها ← به صورت منوساکارید جذب می شوند.</a:t>
            </a:r>
          </a:p>
          <a:p>
            <a:pPr marL="342900" marR="0" lvl="0" indent="-342900" algn="r" defTabSz="914400" rtl="1" eaLnBrk="1" fontAlgn="auto" latinLnBrk="0" hangingPunct="1">
              <a:lnSpc>
                <a:spcPct val="180000"/>
              </a:lnSpc>
              <a:spcBef>
                <a:spcPct val="2000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گلوکز + گالاکتوز ← مکانیزم انتقال فعال </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(Na)</a:t>
            </a: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p>
          <a:p>
            <a:pPr marL="342900" marR="0" lvl="0" indent="-342900" algn="r" defTabSz="914400" rtl="1" eaLnBrk="1" fontAlgn="auto" latinLnBrk="0" hangingPunct="1">
              <a:lnSpc>
                <a:spcPct val="180000"/>
              </a:lnSpc>
              <a:spcBef>
                <a:spcPct val="2000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فروکتوز                                 انتشار ساده                                                 منوساکاریدها از طریق سیاهرگ باب ← کبد</a:t>
            </a:r>
          </a:p>
          <a:p>
            <a:pPr marL="342900" marR="0" lvl="0" indent="-342900" algn="r" defTabSz="914400" rtl="1" eaLnBrk="1" fontAlgn="auto" latinLnBrk="0" hangingPunct="1">
              <a:lnSpc>
                <a:spcPct val="180000"/>
              </a:lnSpc>
              <a:spcBef>
                <a:spcPct val="2000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در کبد فروکتوز و گالاکتوز ← گلوکز</a:t>
            </a:r>
            <a:endPar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p:txBody>
      </p:sp>
      <p:sp>
        <p:nvSpPr>
          <p:cNvPr id="3" name="Arrow: Left 2">
            <a:extLst>
              <a:ext uri="{FF2B5EF4-FFF2-40B4-BE49-F238E27FC236}">
                <a16:creationId xmlns:a16="http://schemas.microsoft.com/office/drawing/2014/main" id="{6AC383E3-F207-48FC-BFCE-596EAC261D17}"/>
              </a:ext>
            </a:extLst>
          </p:cNvPr>
          <p:cNvSpPr/>
          <p:nvPr/>
        </p:nvSpPr>
        <p:spPr>
          <a:xfrm>
            <a:off x="8905461" y="3578087"/>
            <a:ext cx="1749287" cy="795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11" name="Rectangle 2">
            <a:extLst>
              <a:ext uri="{FF2B5EF4-FFF2-40B4-BE49-F238E27FC236}">
                <a16:creationId xmlns:a16="http://schemas.microsoft.com/office/drawing/2014/main" id="{2280C830-F903-4653-8592-A1F7ACE1C5D5}"/>
              </a:ext>
            </a:extLst>
          </p:cNvPr>
          <p:cNvSpPr txBox="1">
            <a:spLocks noChangeArrowheads="1"/>
          </p:cNvSpPr>
          <p:nvPr/>
        </p:nvSpPr>
        <p:spPr>
          <a:xfrm>
            <a:off x="7737613" y="883443"/>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endParaRPr>
          </a:p>
        </p:txBody>
      </p:sp>
      <p:sp>
        <p:nvSpPr>
          <p:cNvPr id="12" name="Rectangle 2">
            <a:extLst>
              <a:ext uri="{FF2B5EF4-FFF2-40B4-BE49-F238E27FC236}">
                <a16:creationId xmlns:a16="http://schemas.microsoft.com/office/drawing/2014/main" id="{2E5F6138-8CDA-4D07-A3FB-0936A4A5C48D}"/>
              </a:ext>
            </a:extLst>
          </p:cNvPr>
          <p:cNvSpPr txBox="1">
            <a:spLocks noChangeArrowheads="1"/>
          </p:cNvSpPr>
          <p:nvPr/>
        </p:nvSpPr>
        <p:spPr>
          <a:xfrm>
            <a:off x="2305878" y="196540"/>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sp>
        <p:nvSpPr>
          <p:cNvPr id="5" name="Rectangle 4">
            <a:extLst>
              <a:ext uri="{FF2B5EF4-FFF2-40B4-BE49-F238E27FC236}">
                <a16:creationId xmlns:a16="http://schemas.microsoft.com/office/drawing/2014/main" id="{F57C9824-B946-484F-82EF-4FE1B1E0AFB4}"/>
              </a:ext>
            </a:extLst>
          </p:cNvPr>
          <p:cNvSpPr/>
          <p:nvPr/>
        </p:nvSpPr>
        <p:spPr>
          <a:xfrm>
            <a:off x="5312465" y="5303397"/>
            <a:ext cx="6096000" cy="1200329"/>
          </a:xfrm>
          <a:prstGeom prst="rect">
            <a:avLst/>
          </a:prstGeom>
        </p:spPr>
        <p:txBody>
          <a:bodyPr>
            <a:spAutoFit/>
          </a:bodyPr>
          <a:lstStyle/>
          <a:p>
            <a:pPr marL="0" marR="0" lvl="0" indent="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srgbClr val="C00000"/>
                </a:solidFill>
                <a:effectLst/>
                <a:uLnTx/>
                <a:uFillTx/>
                <a:latin typeface="IranSansWeb"/>
                <a:ea typeface="+mn-ea"/>
                <a:cs typeface="B Titr" panose="00000700000000000000" pitchFamily="2" charset="-78"/>
              </a:rPr>
              <a:t>سطح گلوکز خون در افراد سالم:</a:t>
            </a:r>
          </a:p>
          <a:p>
            <a:pPr marL="0" marR="0" lvl="0" indent="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srgbClr val="C00000"/>
                </a:solidFill>
                <a:effectLst/>
                <a:uLnTx/>
                <a:uFillTx/>
                <a:latin typeface="IranSansWeb"/>
                <a:ea typeface="+mn-ea"/>
                <a:cs typeface="B Titr" panose="00000700000000000000" pitchFamily="2" charset="-78"/>
              </a:rPr>
              <a:t>بین ۷۲ تا ۱۰۸ </a:t>
            </a:r>
            <a:r>
              <a:rPr kumimoji="0" lang="en-US" sz="2400" b="0" i="0" u="none" strike="noStrike" kern="1200" cap="none" spc="0" normalizeH="0" baseline="0" noProof="0" dirty="0">
                <a:ln>
                  <a:noFill/>
                </a:ln>
                <a:solidFill>
                  <a:srgbClr val="C00000"/>
                </a:solidFill>
                <a:effectLst/>
                <a:uLnTx/>
                <a:uFillTx/>
                <a:latin typeface="IranSansWeb"/>
                <a:ea typeface="+mn-ea"/>
                <a:cs typeface="B Titr" panose="00000700000000000000" pitchFamily="2" charset="-78"/>
              </a:rPr>
              <a:t>mg/dL </a:t>
            </a:r>
            <a:r>
              <a:rPr kumimoji="0" lang="fa-IR" sz="2400" b="0" i="0" u="none" strike="noStrike" kern="1200" cap="none" spc="0" normalizeH="0" baseline="0" noProof="0" dirty="0">
                <a:ln>
                  <a:noFill/>
                </a:ln>
                <a:solidFill>
                  <a:srgbClr val="C00000"/>
                </a:solidFill>
                <a:effectLst/>
                <a:uLnTx/>
                <a:uFillTx/>
                <a:latin typeface="IranSansWeb"/>
                <a:ea typeface="+mn-ea"/>
                <a:cs typeface="B Titr" panose="00000700000000000000" pitchFamily="2" charset="-78"/>
              </a:rPr>
              <a:t>ناشتا</a:t>
            </a:r>
          </a:p>
          <a:p>
            <a:pPr marL="0" marR="0" lvl="0" indent="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srgbClr val="C00000"/>
                </a:solidFill>
                <a:effectLst/>
                <a:uLnTx/>
                <a:uFillTx/>
                <a:latin typeface="IranSansWeb"/>
                <a:ea typeface="+mn-ea"/>
                <a:cs typeface="B Titr" panose="00000700000000000000" pitchFamily="2" charset="-78"/>
              </a:rPr>
              <a:t>کمتر از ۱۴۰ </a:t>
            </a:r>
            <a:r>
              <a:rPr kumimoji="0" lang="en-US" sz="2400" b="0" i="0" u="none" strike="noStrike" kern="1200" cap="none" spc="0" normalizeH="0" baseline="0" noProof="0" dirty="0">
                <a:ln>
                  <a:noFill/>
                </a:ln>
                <a:solidFill>
                  <a:srgbClr val="C00000"/>
                </a:solidFill>
                <a:effectLst/>
                <a:uLnTx/>
                <a:uFillTx/>
                <a:latin typeface="IranSansWeb"/>
                <a:ea typeface="+mn-ea"/>
                <a:cs typeface="B Titr" panose="00000700000000000000" pitchFamily="2" charset="-78"/>
              </a:rPr>
              <a:t>mg/dL </a:t>
            </a:r>
            <a:r>
              <a:rPr kumimoji="0" lang="fa-IR" sz="2400" b="0" i="0" u="none" strike="noStrike" kern="1200" cap="none" spc="0" normalizeH="0" baseline="0" noProof="0" dirty="0">
                <a:ln>
                  <a:noFill/>
                </a:ln>
                <a:solidFill>
                  <a:srgbClr val="C00000"/>
                </a:solidFill>
                <a:effectLst/>
                <a:uLnTx/>
                <a:uFillTx/>
                <a:latin typeface="IranSansWeb"/>
                <a:ea typeface="+mn-ea"/>
                <a:cs typeface="B Titr" panose="00000700000000000000" pitchFamily="2" charset="-78"/>
              </a:rPr>
              <a:t>دو ساعت بعد از غذا</a:t>
            </a:r>
          </a:p>
        </p:txBody>
      </p:sp>
      <p:sp>
        <p:nvSpPr>
          <p:cNvPr id="16" name="Rectangle 15">
            <a:extLst>
              <a:ext uri="{FF2B5EF4-FFF2-40B4-BE49-F238E27FC236}">
                <a16:creationId xmlns:a16="http://schemas.microsoft.com/office/drawing/2014/main" id="{1D791A02-BB36-4514-A3E5-155B3941D088}"/>
              </a:ext>
            </a:extLst>
          </p:cNvPr>
          <p:cNvSpPr/>
          <p:nvPr/>
        </p:nvSpPr>
        <p:spPr>
          <a:xfrm>
            <a:off x="-249984" y="3807936"/>
            <a:ext cx="7606747" cy="1508746"/>
          </a:xfrm>
          <a:prstGeom prst="rect">
            <a:avLst/>
          </a:prstGeom>
        </p:spPr>
        <p:txBody>
          <a:bodyPr wrap="square">
            <a:spAutoFit/>
          </a:bodyPr>
          <a:lstStyle/>
          <a:p>
            <a:pPr marL="0" marR="0" lvl="0" indent="0" algn="r" defTabSz="457200" rtl="1"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a:p>
            <a:pPr marL="0" marR="0" lvl="0" indent="0" algn="r" defTabSz="457200" rtl="1"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r>
              <a:rPr kumimoji="0" lang="fa-IR" altLang="fa-IR" sz="18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1) افت قند خون از میزان طبیعی ← هیپوگلیسمی</a:t>
            </a:r>
          </a:p>
          <a:p>
            <a:pPr marL="0" marR="0" lvl="0" indent="0" algn="r" defTabSz="457200" rtl="1"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این غلظت برای مغز مهم است</a:t>
            </a:r>
          </a:p>
          <a:p>
            <a:pPr marL="0" marR="0" lvl="0" indent="0" algn="r" defTabSz="457200" rtl="1"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fa-IR" altLang="fa-IR" sz="18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2) افزایش قند خون از میزان طبیعی ←هایپرگلیسمی</a:t>
            </a:r>
            <a:endParaRPr kumimoji="0" lang="en-US" altLang="fa-IR" sz="18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p:txBody>
      </p:sp>
      <p:sp>
        <p:nvSpPr>
          <p:cNvPr id="17" name="Right Brace 16">
            <a:extLst>
              <a:ext uri="{FF2B5EF4-FFF2-40B4-BE49-F238E27FC236}">
                <a16:creationId xmlns:a16="http://schemas.microsoft.com/office/drawing/2014/main" id="{3E0AE6CE-5290-453E-90E7-FB8B24B2CA6A}"/>
              </a:ext>
            </a:extLst>
          </p:cNvPr>
          <p:cNvSpPr/>
          <p:nvPr/>
        </p:nvSpPr>
        <p:spPr>
          <a:xfrm>
            <a:off x="4528102" y="4116376"/>
            <a:ext cx="135835" cy="1418937"/>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3" name="Picture 12">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731099"/>
            <a:ext cx="1121350" cy="1126901"/>
          </a:xfrm>
          <a:prstGeom prst="rect">
            <a:avLst/>
          </a:prstGeom>
        </p:spPr>
      </p:pic>
    </p:spTree>
    <p:extLst>
      <p:ext uri="{BB962C8B-B14F-4D97-AF65-F5344CB8AC3E}">
        <p14:creationId xmlns:p14="http://schemas.microsoft.com/office/powerpoint/2010/main" val="16423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11" name="Rectangle 2">
            <a:extLst>
              <a:ext uri="{FF2B5EF4-FFF2-40B4-BE49-F238E27FC236}">
                <a16:creationId xmlns:a16="http://schemas.microsoft.com/office/drawing/2014/main" id="{2280C830-F903-4653-8592-A1F7ACE1C5D5}"/>
              </a:ext>
            </a:extLst>
          </p:cNvPr>
          <p:cNvSpPr txBox="1">
            <a:spLocks noChangeArrowheads="1"/>
          </p:cNvSpPr>
          <p:nvPr/>
        </p:nvSpPr>
        <p:spPr>
          <a:xfrm>
            <a:off x="7737613" y="883443"/>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endParaRPr>
          </a:p>
        </p:txBody>
      </p:sp>
      <p:pic>
        <p:nvPicPr>
          <p:cNvPr id="3" name="Picture 2">
            <a:extLst>
              <a:ext uri="{FF2B5EF4-FFF2-40B4-BE49-F238E27FC236}">
                <a16:creationId xmlns:a16="http://schemas.microsoft.com/office/drawing/2014/main" id="{CB596C61-D2FA-4238-8C28-5B8CCF15ED31}"/>
              </a:ext>
            </a:extLst>
          </p:cNvPr>
          <p:cNvPicPr>
            <a:picLocks noChangeAspect="1"/>
          </p:cNvPicPr>
          <p:nvPr/>
        </p:nvPicPr>
        <p:blipFill>
          <a:blip r:embed="rId3"/>
          <a:stretch>
            <a:fillRect/>
          </a:stretch>
        </p:blipFill>
        <p:spPr>
          <a:xfrm>
            <a:off x="3233530" y="1401416"/>
            <a:ext cx="8958470" cy="5456583"/>
          </a:xfrm>
          <a:prstGeom prst="rect">
            <a:avLst/>
          </a:prstGeom>
        </p:spPr>
      </p:pic>
      <p:sp>
        <p:nvSpPr>
          <p:cNvPr id="6" name="Rectangle 2">
            <a:extLst>
              <a:ext uri="{FF2B5EF4-FFF2-40B4-BE49-F238E27FC236}">
                <a16:creationId xmlns:a16="http://schemas.microsoft.com/office/drawing/2014/main" id="{79223ED4-EFDC-46A7-8F82-B53B4AF801B7}"/>
              </a:ext>
            </a:extLst>
          </p:cNvPr>
          <p:cNvSpPr txBox="1">
            <a:spLocks noChangeArrowheads="1"/>
          </p:cNvSpPr>
          <p:nvPr/>
        </p:nvSpPr>
        <p:spPr>
          <a:xfrm>
            <a:off x="1656521" y="37359"/>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pic>
        <p:nvPicPr>
          <p:cNvPr id="7" name="Picture 6">
            <a:extLst>
              <a:ext uri="{FF2B5EF4-FFF2-40B4-BE49-F238E27FC236}">
                <a16:creationId xmlns:a16="http://schemas.microsoft.com/office/drawing/2014/main" id="{1F872782-693E-4E93-AB6A-8EA2421ACADD}"/>
              </a:ext>
            </a:extLst>
          </p:cNvPr>
          <p:cNvPicPr>
            <a:picLocks noChangeAspect="1"/>
          </p:cNvPicPr>
          <p:nvPr/>
        </p:nvPicPr>
        <p:blipFill>
          <a:blip r:embed="rId4"/>
          <a:stretch>
            <a:fillRect/>
          </a:stretch>
        </p:blipFill>
        <p:spPr>
          <a:xfrm>
            <a:off x="0" y="5511755"/>
            <a:ext cx="1339614" cy="1346245"/>
          </a:xfrm>
          <a:prstGeom prst="rect">
            <a:avLst/>
          </a:prstGeom>
        </p:spPr>
      </p:pic>
    </p:spTree>
    <p:extLst>
      <p:ext uri="{BB962C8B-B14F-4D97-AF65-F5344CB8AC3E}">
        <p14:creationId xmlns:p14="http://schemas.microsoft.com/office/powerpoint/2010/main" val="813357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11" name="Rectangle 2">
            <a:extLst>
              <a:ext uri="{FF2B5EF4-FFF2-40B4-BE49-F238E27FC236}">
                <a16:creationId xmlns:a16="http://schemas.microsoft.com/office/drawing/2014/main" id="{2280C830-F903-4653-8592-A1F7ACE1C5D5}"/>
              </a:ext>
            </a:extLst>
          </p:cNvPr>
          <p:cNvSpPr txBox="1">
            <a:spLocks noChangeArrowheads="1"/>
          </p:cNvSpPr>
          <p:nvPr/>
        </p:nvSpPr>
        <p:spPr>
          <a:xfrm>
            <a:off x="7737613" y="883443"/>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rPr>
              <a:t>مراحل مختلف هضم کربوهیدراتها</a:t>
            </a:r>
          </a:p>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rPr>
              <a:t>هومئوستازی گلوکز</a:t>
            </a:r>
            <a:endParaRPr kumimoji="0" lang="en-US"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endParaRPr>
          </a:p>
        </p:txBody>
      </p:sp>
      <p:pic>
        <p:nvPicPr>
          <p:cNvPr id="2" name="Picture 1">
            <a:extLst>
              <a:ext uri="{FF2B5EF4-FFF2-40B4-BE49-F238E27FC236}">
                <a16:creationId xmlns:a16="http://schemas.microsoft.com/office/drawing/2014/main" id="{2FAD0EE0-5AA8-485D-B8D1-584EB6B5D5C1}"/>
              </a:ext>
            </a:extLst>
          </p:cNvPr>
          <p:cNvPicPr>
            <a:picLocks noChangeAspect="1"/>
          </p:cNvPicPr>
          <p:nvPr/>
        </p:nvPicPr>
        <p:blipFill>
          <a:blip r:embed="rId3"/>
          <a:stretch>
            <a:fillRect/>
          </a:stretch>
        </p:blipFill>
        <p:spPr>
          <a:xfrm>
            <a:off x="2839900" y="1508848"/>
            <a:ext cx="9352100" cy="5095082"/>
          </a:xfrm>
          <a:prstGeom prst="rect">
            <a:avLst/>
          </a:prstGeom>
        </p:spPr>
      </p:pic>
      <p:sp>
        <p:nvSpPr>
          <p:cNvPr id="7" name="Rectangle 2">
            <a:extLst>
              <a:ext uri="{FF2B5EF4-FFF2-40B4-BE49-F238E27FC236}">
                <a16:creationId xmlns:a16="http://schemas.microsoft.com/office/drawing/2014/main" id="{010000A6-02B0-46DF-A590-2DF1D9E961AD}"/>
              </a:ext>
            </a:extLst>
          </p:cNvPr>
          <p:cNvSpPr txBox="1">
            <a:spLocks noChangeArrowheads="1"/>
          </p:cNvSpPr>
          <p:nvPr/>
        </p:nvSpPr>
        <p:spPr>
          <a:xfrm>
            <a:off x="1656521" y="37359"/>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4"/>
          <a:stretch>
            <a:fillRect/>
          </a:stretch>
        </p:blipFill>
        <p:spPr>
          <a:xfrm>
            <a:off x="0" y="5706106"/>
            <a:ext cx="1146220" cy="1151894"/>
          </a:xfrm>
          <a:prstGeom prst="rect">
            <a:avLst/>
          </a:prstGeom>
        </p:spPr>
      </p:pic>
    </p:spTree>
    <p:extLst>
      <p:ext uri="{BB962C8B-B14F-4D97-AF65-F5344CB8AC3E}">
        <p14:creationId xmlns:p14="http://schemas.microsoft.com/office/powerpoint/2010/main" val="179975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11" name="Rectangle 2">
            <a:extLst>
              <a:ext uri="{FF2B5EF4-FFF2-40B4-BE49-F238E27FC236}">
                <a16:creationId xmlns:a16="http://schemas.microsoft.com/office/drawing/2014/main" id="{2280C830-F903-4653-8592-A1F7ACE1C5D5}"/>
              </a:ext>
            </a:extLst>
          </p:cNvPr>
          <p:cNvSpPr txBox="1">
            <a:spLocks noChangeArrowheads="1"/>
          </p:cNvSpPr>
          <p:nvPr/>
        </p:nvSpPr>
        <p:spPr>
          <a:xfrm>
            <a:off x="7737613" y="883443"/>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rPr>
              <a:t>هورمونهای تنظیم کننده گلوکز:</a:t>
            </a:r>
            <a:endParaRPr kumimoji="0" lang="en-US"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endParaRPr>
          </a:p>
        </p:txBody>
      </p:sp>
      <p:sp>
        <p:nvSpPr>
          <p:cNvPr id="5" name="Rectangle 2">
            <a:extLst>
              <a:ext uri="{FF2B5EF4-FFF2-40B4-BE49-F238E27FC236}">
                <a16:creationId xmlns:a16="http://schemas.microsoft.com/office/drawing/2014/main" id="{97320155-0A88-49F8-AFF7-DF98E01E1352}"/>
              </a:ext>
            </a:extLst>
          </p:cNvPr>
          <p:cNvSpPr txBox="1">
            <a:spLocks noChangeArrowheads="1"/>
          </p:cNvSpPr>
          <p:nvPr/>
        </p:nvSpPr>
        <p:spPr>
          <a:xfrm>
            <a:off x="1656521" y="37359"/>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pic>
        <p:nvPicPr>
          <p:cNvPr id="6" name="Picture 5">
            <a:extLst>
              <a:ext uri="{FF2B5EF4-FFF2-40B4-BE49-F238E27FC236}">
                <a16:creationId xmlns:a16="http://schemas.microsoft.com/office/drawing/2014/main" id="{FD5B1C72-C0B1-444A-85FD-A4434D9AD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73" y="1242235"/>
            <a:ext cx="9042349" cy="5575500"/>
          </a:xfrm>
          <a:prstGeom prst="rect">
            <a:avLst/>
          </a:prstGeom>
        </p:spPr>
      </p:pic>
      <p:pic>
        <p:nvPicPr>
          <p:cNvPr id="7" name="Picture 6">
            <a:extLst>
              <a:ext uri="{FF2B5EF4-FFF2-40B4-BE49-F238E27FC236}">
                <a16:creationId xmlns:a16="http://schemas.microsoft.com/office/drawing/2014/main" id="{1F872782-693E-4E93-AB6A-8EA2421ACADD}"/>
              </a:ext>
            </a:extLst>
          </p:cNvPr>
          <p:cNvPicPr>
            <a:picLocks noChangeAspect="1"/>
          </p:cNvPicPr>
          <p:nvPr/>
        </p:nvPicPr>
        <p:blipFill>
          <a:blip r:embed="rId4"/>
          <a:stretch>
            <a:fillRect/>
          </a:stretch>
        </p:blipFill>
        <p:spPr>
          <a:xfrm>
            <a:off x="0" y="5511755"/>
            <a:ext cx="1339614" cy="1346245"/>
          </a:xfrm>
          <a:prstGeom prst="rect">
            <a:avLst/>
          </a:prstGeom>
        </p:spPr>
      </p:pic>
    </p:spTree>
    <p:extLst>
      <p:ext uri="{BB962C8B-B14F-4D97-AF65-F5344CB8AC3E}">
        <p14:creationId xmlns:p14="http://schemas.microsoft.com/office/powerpoint/2010/main" val="41498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11" name="Rectangle 2">
            <a:extLst>
              <a:ext uri="{FF2B5EF4-FFF2-40B4-BE49-F238E27FC236}">
                <a16:creationId xmlns:a16="http://schemas.microsoft.com/office/drawing/2014/main" id="{2280C830-F903-4653-8592-A1F7ACE1C5D5}"/>
              </a:ext>
            </a:extLst>
          </p:cNvPr>
          <p:cNvSpPr txBox="1">
            <a:spLocks noChangeArrowheads="1"/>
          </p:cNvSpPr>
          <p:nvPr/>
        </p:nvSpPr>
        <p:spPr>
          <a:xfrm>
            <a:off x="7737613" y="883443"/>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rPr>
              <a:t>هورمونهای تنظیم کننده گلوکز:</a:t>
            </a:r>
            <a:endParaRPr kumimoji="0" lang="en-US"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endParaRPr>
          </a:p>
        </p:txBody>
      </p:sp>
      <p:sp>
        <p:nvSpPr>
          <p:cNvPr id="5" name="Rectangle 2">
            <a:extLst>
              <a:ext uri="{FF2B5EF4-FFF2-40B4-BE49-F238E27FC236}">
                <a16:creationId xmlns:a16="http://schemas.microsoft.com/office/drawing/2014/main" id="{97320155-0A88-49F8-AFF7-DF98E01E1352}"/>
              </a:ext>
            </a:extLst>
          </p:cNvPr>
          <p:cNvSpPr txBox="1">
            <a:spLocks noChangeArrowheads="1"/>
          </p:cNvSpPr>
          <p:nvPr/>
        </p:nvSpPr>
        <p:spPr>
          <a:xfrm>
            <a:off x="1656521" y="37359"/>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sp>
        <p:nvSpPr>
          <p:cNvPr id="7" name="Rectangle 2">
            <a:extLst>
              <a:ext uri="{FF2B5EF4-FFF2-40B4-BE49-F238E27FC236}">
                <a16:creationId xmlns:a16="http://schemas.microsoft.com/office/drawing/2014/main" id="{C82A4A62-6D46-4DFE-9D98-66C0E29E316B}"/>
              </a:ext>
            </a:extLst>
          </p:cNvPr>
          <p:cNvSpPr txBox="1">
            <a:spLocks noChangeArrowheads="1"/>
          </p:cNvSpPr>
          <p:nvPr/>
        </p:nvSpPr>
        <p:spPr>
          <a:xfrm>
            <a:off x="2396836" y="1598233"/>
            <a:ext cx="8799664" cy="4537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1" eaLnBrk="1" fontAlgn="auto" latinLnBrk="0" hangingPunct="1">
              <a:lnSpc>
                <a:spcPct val="130000"/>
              </a:lnSpc>
              <a:spcBef>
                <a:spcPct val="2000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ورود و خروج گلوکز به خون توسط هورمون های </a:t>
            </a:r>
          </a:p>
          <a:p>
            <a:pPr marL="342900" marR="0" lvl="0" indent="-342900" algn="r" defTabSz="914400" rtl="1" eaLnBrk="1" fontAlgn="auto" latinLnBrk="0" hangingPunct="1">
              <a:lnSpc>
                <a:spcPct val="130000"/>
              </a:lnSpc>
              <a:spcBef>
                <a:spcPct val="2000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انسولین ،   ↑ گلوکاکن  ،     آدرنالن ↑   ،    رشد ↑  ،   کورتیزول ↑</a:t>
            </a:r>
          </a:p>
          <a:p>
            <a:pPr marL="342900" marR="0" lvl="0" indent="-342900" algn="r" defTabSz="914400" rtl="1" eaLnBrk="1" fontAlgn="auto" latinLnBrk="0" hangingPunct="1">
              <a:lnSpc>
                <a:spcPct val="130000"/>
              </a:lnSpc>
              <a:spcBef>
                <a:spcPct val="2000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در هنگام فشار عصبی و هیجانات ← کورتیکو تروپین ← قشر فوق کلیوی ← کورتیزول  </a:t>
            </a:r>
          </a:p>
          <a:p>
            <a:pPr marL="342900" marR="0" lvl="0" indent="-342900" algn="r" defTabSz="914400" rtl="1" eaLnBrk="1" fontAlgn="auto" latinLnBrk="0" hangingPunct="1">
              <a:lnSpc>
                <a:spcPct val="130000"/>
              </a:lnSpc>
              <a:spcBef>
                <a:spcPct val="2000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تولید انرژی از گلیکوژن توسط دستگاه بی هوازی</a:t>
            </a:r>
          </a:p>
          <a:p>
            <a:pPr marL="342900" marR="0" lvl="0" indent="-342900" algn="r" defTabSz="914400" rtl="1" eaLnBrk="1" fontAlgn="auto" latinLnBrk="0" hangingPunct="1">
              <a:lnSpc>
                <a:spcPct val="130000"/>
              </a:lnSpc>
              <a:spcBef>
                <a:spcPct val="2000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گلیکوژن ← گلوکز ← اسید پیرویک ← اسید لاکتیک</a:t>
            </a:r>
          </a:p>
          <a:p>
            <a:pPr marL="342900" marR="0" lvl="0" indent="-342900" algn="r" defTabSz="914400" rtl="1" eaLnBrk="1" fontAlgn="auto" latinLnBrk="0" hangingPunct="1">
              <a:lnSpc>
                <a:spcPct val="130000"/>
              </a:lnSpc>
              <a:spcBef>
                <a:spcPct val="2000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Q</a:t>
            </a: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+ 3</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o</a:t>
            </a: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6</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H</a:t>
            </a: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3</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C</a:t>
            </a: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2 → 6</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O</a:t>
            </a: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12</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H</a:t>
            </a: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6</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C</a:t>
            </a: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p>
          <a:p>
            <a:pPr marL="342900" marR="0" lvl="0" indent="-342900" algn="r" defTabSz="914400" rtl="1" eaLnBrk="1" fontAlgn="auto" latinLnBrk="0" hangingPunct="1">
              <a:lnSpc>
                <a:spcPct val="130000"/>
              </a:lnSpc>
              <a:spcBef>
                <a:spcPct val="2000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ATP</a:t>
            </a: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3 → </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Pi</a:t>
            </a: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 </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ADP</a:t>
            </a: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3 + </a:t>
            </a:r>
            <a:r>
              <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Q</a:t>
            </a:r>
            <a:r>
              <a:rPr kumimoji="0" lang="en-US" altLang="fa-IR" sz="28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p>
        </p:txBody>
      </p:sp>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640946"/>
            <a:ext cx="1211059" cy="1217054"/>
          </a:xfrm>
          <a:prstGeom prst="rect">
            <a:avLst/>
          </a:prstGeom>
        </p:spPr>
      </p:pic>
    </p:spTree>
    <p:extLst>
      <p:ext uri="{BB962C8B-B14F-4D97-AF65-F5344CB8AC3E}">
        <p14:creationId xmlns:p14="http://schemas.microsoft.com/office/powerpoint/2010/main" val="35240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FAE1F95-0942-4947-9D10-6BA3D8EC8783}"/>
              </a:ext>
            </a:extLst>
          </p:cNvPr>
          <p:cNvSpPr txBox="1">
            <a:spLocks noChangeArrowheads="1"/>
          </p:cNvSpPr>
          <p:nvPr/>
        </p:nvSpPr>
        <p:spPr>
          <a:xfrm>
            <a:off x="3578087" y="897448"/>
            <a:ext cx="8521148" cy="526152"/>
          </a:xfrm>
          <a:prstGeom prst="rect">
            <a:avLst/>
          </a:prstGeom>
        </p:spPr>
        <p:txBody>
          <a:bodyPr vert="horz" lIns="91440" tIns="45720" rIns="91440" bIns="45720" rtlCol="0" anchor="t">
            <a:norm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كربوهيدراتها و نقش آنها در تغذيه</a:t>
            </a:r>
          </a:p>
        </p:txBody>
      </p:sp>
      <p:sp>
        <p:nvSpPr>
          <p:cNvPr id="7" name="Rectangle 6">
            <a:extLst>
              <a:ext uri="{FF2B5EF4-FFF2-40B4-BE49-F238E27FC236}">
                <a16:creationId xmlns:a16="http://schemas.microsoft.com/office/drawing/2014/main" id="{7F68CAA8-A34C-4D84-BD39-1612166012E7}"/>
              </a:ext>
            </a:extLst>
          </p:cNvPr>
          <p:cNvSpPr/>
          <p:nvPr/>
        </p:nvSpPr>
        <p:spPr>
          <a:xfrm>
            <a:off x="2875721" y="1830243"/>
            <a:ext cx="8945218" cy="1323439"/>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FF0000"/>
                </a:solidFill>
                <a:effectLst/>
                <a:uLnTx/>
                <a:uFillTx/>
                <a:latin typeface="tahoma" panose="020B0604030504040204" pitchFamily="34" charset="0"/>
                <a:ea typeface="+mn-ea"/>
                <a:cs typeface="B Titr" panose="00000700000000000000" pitchFamily="2" charset="-78"/>
              </a:rPr>
              <a:t>(</a:t>
            </a:r>
            <a:r>
              <a:rPr kumimoji="0" lang="fa-IR" sz="2000" b="0" i="0" u="none" strike="noStrike" kern="1200" cap="none" spc="0" normalizeH="0" baseline="0" noProof="0" dirty="0">
                <a:ln>
                  <a:noFill/>
                </a:ln>
                <a:solidFill>
                  <a:srgbClr val="FF0000"/>
                </a:solidFill>
                <a:effectLst/>
                <a:uLnTx/>
                <a:uFillTx/>
                <a:latin typeface="tahoma" panose="020B0604030504040204" pitchFamily="34" charset="0"/>
                <a:ea typeface="+mn-ea"/>
                <a:cs typeface="B Titr" panose="00000700000000000000" pitchFamily="2" charset="-78"/>
                <a:hlinkClick r:id="rId4" tooltip="هیدرات‌های کربن">
                  <a:extLst>
                    <a:ext uri="{A12FA001-AC4F-418D-AE19-62706E023703}">
                      <ahyp:hlinkClr xmlns:ahyp="http://schemas.microsoft.com/office/drawing/2018/hyperlinkcolor" xmlns="" val="tx"/>
                    </a:ext>
                  </a:extLst>
                </a:hlinkClick>
              </a:rPr>
              <a:t>هیدرات‌های کربن</a:t>
            </a:r>
            <a:r>
              <a:rPr kumimoji="0" lang="fa-IR" sz="2000" b="0" i="0" u="none" strike="noStrike" kern="1200" cap="none" spc="0" normalizeH="0" baseline="0" noProof="0" dirty="0">
                <a:ln>
                  <a:noFill/>
                </a:ln>
                <a:solidFill>
                  <a:srgbClr val="FF0000"/>
                </a:solidFill>
                <a:effectLst/>
                <a:uLnTx/>
                <a:uFillTx/>
                <a:latin typeface="tahoma" panose="020B0604030504040204" pitchFamily="34" charset="0"/>
                <a:ea typeface="+mn-ea"/>
                <a:cs typeface="B Titr" panose="00000700000000000000" pitchFamily="2" charset="-78"/>
              </a:rPr>
              <a:t> یا مواد قندی)</a:t>
            </a:r>
            <a:r>
              <a:rPr kumimoji="0" lang="fa-IR"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 یکی از انواع مولکول‌های زیستی هستند که از نظر شیمیایی آنها را </a:t>
            </a:r>
            <a:r>
              <a:rPr kumimoji="0" lang="fa-IR" sz="2000" b="0" i="0" u="none" strike="noStrike" kern="1200" cap="none" spc="0" normalizeH="0" baseline="0" noProof="0" dirty="0">
                <a:ln>
                  <a:noFill/>
                </a:ln>
                <a:solidFill>
                  <a:srgbClr val="FF0000"/>
                </a:solidFill>
                <a:effectLst/>
                <a:uLnTx/>
                <a:uFillTx/>
                <a:latin typeface="tahoma" panose="020B0604030504040204" pitchFamily="34" charset="0"/>
                <a:ea typeface="+mn-ea"/>
                <a:cs typeface="B Titr" panose="00000700000000000000" pitchFamily="2" charset="-78"/>
                <a:hlinkClick r:id="rId5" tooltip="پلی‌هیدروکسی‌آلدئید (صفحه وجود ندارد)">
                  <a:extLst>
                    <a:ext uri="{A12FA001-AC4F-418D-AE19-62706E023703}">
                      <ahyp:hlinkClr xmlns:ahyp="http://schemas.microsoft.com/office/drawing/2018/hyperlinkcolor" xmlns="" val="tx"/>
                    </a:ext>
                  </a:extLst>
                </a:hlinkClick>
              </a:rPr>
              <a:t>پلی‌هیدروکسی‌آلدئید</a:t>
            </a:r>
            <a:r>
              <a:rPr kumimoji="0" lang="fa-IR" sz="2000" b="0" i="0" u="none" strike="noStrike" kern="1200" cap="none" spc="0" normalizeH="0" baseline="0" noProof="0" dirty="0">
                <a:ln>
                  <a:noFill/>
                </a:ln>
                <a:solidFill>
                  <a:srgbClr val="FF0000"/>
                </a:solidFill>
                <a:effectLst/>
                <a:uLnTx/>
                <a:uFillTx/>
                <a:latin typeface="tahoma" panose="020B0604030504040204" pitchFamily="34" charset="0"/>
                <a:ea typeface="+mn-ea"/>
                <a:cs typeface="B Titr" panose="00000700000000000000" pitchFamily="2" charset="-78"/>
              </a:rPr>
              <a:t> یا </a:t>
            </a:r>
            <a:r>
              <a:rPr kumimoji="0" lang="fa-IR" sz="2000" b="0" i="0" u="none" strike="noStrike" kern="1200" cap="none" spc="0" normalizeH="0" baseline="0" noProof="0" dirty="0">
                <a:ln>
                  <a:noFill/>
                </a:ln>
                <a:solidFill>
                  <a:srgbClr val="FF0000"/>
                </a:solidFill>
                <a:effectLst/>
                <a:uLnTx/>
                <a:uFillTx/>
                <a:latin typeface="tahoma" panose="020B0604030504040204" pitchFamily="34" charset="0"/>
                <a:ea typeface="+mn-ea"/>
                <a:cs typeface="B Titr" panose="00000700000000000000" pitchFamily="2" charset="-78"/>
                <a:hlinkClick r:id="rId6" tooltip="پلی‌هیدروکسی‌کتون (صفحه وجود ندارد)">
                  <a:extLst>
                    <a:ext uri="{A12FA001-AC4F-418D-AE19-62706E023703}">
                      <ahyp:hlinkClr xmlns:ahyp="http://schemas.microsoft.com/office/drawing/2018/hyperlinkcolor" xmlns="" val="tx"/>
                    </a:ext>
                  </a:extLst>
                </a:hlinkClick>
              </a:rPr>
              <a:t>پلی‌هیدروکسی‌کتون</a:t>
            </a:r>
            <a:r>
              <a:rPr kumimoji="0" lang="fa-IR" sz="2000" b="0" i="0" u="none" strike="noStrike" kern="1200" cap="none" spc="0" normalizeH="0" baseline="0" noProof="0" dirty="0">
                <a:ln>
                  <a:noFill/>
                </a:ln>
                <a:solidFill>
                  <a:srgbClr val="FF0000"/>
                </a:solidFill>
                <a:effectLst/>
                <a:uLnTx/>
                <a:uFillTx/>
                <a:latin typeface="tahoma" panose="020B0604030504040204" pitchFamily="34" charset="0"/>
                <a:ea typeface="+mn-ea"/>
                <a:cs typeface="B Titr" panose="00000700000000000000" pitchFamily="2" charset="-78"/>
              </a:rPr>
              <a:t> </a:t>
            </a:r>
            <a:r>
              <a:rPr kumimoji="0" lang="fa-IR"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می‌دانند. هیدرات‌های کربن از اتم‌های کربن، هیدروژن و اکسیژن تشکیل شده‌اند. </a:t>
            </a:r>
            <a:r>
              <a:rPr kumimoji="0" lang="fa-IR" sz="2000" b="1"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کربوهیدرات</a:t>
            </a:r>
            <a:r>
              <a:rPr kumimoji="0" lang="fa-IR"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هادر بدن بیشتر به عنوان مولکول‌های ذخیره‌کننده انرژی عمل می‌کنند، اما کاربردهای ساختاری و نقش در انتقال پیام و... نیز دارند.</a:t>
            </a:r>
            <a:endParaRPr kumimoji="0" lang="fa-IR"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0" name="Rectangle 9">
            <a:extLst>
              <a:ext uri="{FF2B5EF4-FFF2-40B4-BE49-F238E27FC236}">
                <a16:creationId xmlns:a16="http://schemas.microsoft.com/office/drawing/2014/main" id="{FA07C4B2-0F98-4A78-85EB-E4AACAA2C85E}"/>
              </a:ext>
            </a:extLst>
          </p:cNvPr>
          <p:cNvSpPr/>
          <p:nvPr/>
        </p:nvSpPr>
        <p:spPr>
          <a:xfrm>
            <a:off x="2067339" y="3429000"/>
            <a:ext cx="9660835" cy="1277273"/>
          </a:xfrm>
          <a:prstGeom prst="rect">
            <a:avLst/>
          </a:prstGeom>
        </p:spPr>
        <p:txBody>
          <a:bodyPr wrap="square">
            <a:spAutoFit/>
          </a:bodyPr>
          <a:lstStyle/>
          <a:p>
            <a:pPr marL="0" marR="0" lvl="0" indent="0" algn="r" defTabSz="457200" rtl="1" eaLnBrk="1" fontAlgn="auto" latinLnBrk="0" hangingPunct="1">
              <a:lnSpc>
                <a:spcPct val="100000"/>
              </a:lnSpc>
              <a:spcBef>
                <a:spcPts val="60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کربوهیدراتها دارای اتمهای کربن، هیدروژن و اکسیژن با نسبت تقریبی </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C : 2H : 1O</a:t>
            </a:r>
            <a:b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b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endParaRPr>
          </a:p>
          <a:p>
            <a:pPr marL="0" marR="0" lvl="0" indent="0" algn="r" defTabSz="457200" rtl="1"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 CH</a:t>
            </a:r>
            <a:r>
              <a:rPr kumimoji="0" lang="en-US" sz="2400" b="0" i="0" u="none" strike="noStrike" kern="1200" cap="none" spc="0" normalizeH="0" baseline="-25000" noProof="0" dirty="0">
                <a:ln>
                  <a:noFill/>
                </a:ln>
                <a:solidFill>
                  <a:prstClr val="black"/>
                </a:solidFill>
                <a:effectLst/>
                <a:uLnTx/>
                <a:uFillTx/>
                <a:latin typeface="tahoma" panose="020B0604030504040204" pitchFamily="34" charset="0"/>
                <a:ea typeface="+mn-ea"/>
                <a:cs typeface="B Titr" panose="00000700000000000000" pitchFamily="2" charset="-78"/>
              </a:rPr>
              <a:t>2</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O )n </a:t>
            </a:r>
            <a:r>
              <a:rPr kumimoji="0" lang="fa-IR"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می باشند.</a:t>
            </a:r>
          </a:p>
        </p:txBody>
      </p:sp>
      <p:graphicFrame>
        <p:nvGraphicFramePr>
          <p:cNvPr id="11" name="Object 5">
            <a:extLst>
              <a:ext uri="{FF2B5EF4-FFF2-40B4-BE49-F238E27FC236}">
                <a16:creationId xmlns:a16="http://schemas.microsoft.com/office/drawing/2014/main" id="{465D1C51-2041-4F2A-BE78-AC93A19DA0DD}"/>
              </a:ext>
            </a:extLst>
          </p:cNvPr>
          <p:cNvGraphicFramePr>
            <a:graphicFrameLocks noChangeAspect="1"/>
          </p:cNvGraphicFramePr>
          <p:nvPr/>
        </p:nvGraphicFramePr>
        <p:xfrm>
          <a:off x="3723861" y="3874282"/>
          <a:ext cx="1787193" cy="2791193"/>
        </p:xfrm>
        <a:graphic>
          <a:graphicData uri="http://schemas.openxmlformats.org/presentationml/2006/ole">
            <mc:AlternateContent xmlns:mc="http://schemas.openxmlformats.org/markup-compatibility/2006">
              <mc:Choice xmlns:v="urn:schemas-microsoft-com:vml" Requires="v">
                <p:oleObj spid="_x0000_s1027" name="CorelPhotoPaint.Image.10" r:id="rId7" imgW="844226" imgH="1319787" progId="CorelPhotoPaint.Image.10">
                  <p:embed/>
                </p:oleObj>
              </mc:Choice>
              <mc:Fallback>
                <p:oleObj name="CorelPhotoPaint.Image.10" r:id="rId7" imgW="844226" imgH="1319787" progId="CorelPhotoPaint.Image.10">
                  <p:embed/>
                  <p:pic>
                    <p:nvPicPr>
                      <p:cNvPr id="11" name="Object 5">
                        <a:extLst>
                          <a:ext uri="{FF2B5EF4-FFF2-40B4-BE49-F238E27FC236}">
                            <a16:creationId xmlns:a16="http://schemas.microsoft.com/office/drawing/2014/main" id="{465D1C51-2041-4F2A-BE78-AC93A19DA0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3861" y="3874282"/>
                        <a:ext cx="1787193" cy="2791193"/>
                      </a:xfrm>
                      <a:prstGeom prst="rect">
                        <a:avLst/>
                      </a:prstGeom>
                      <a:noFill/>
                      <a:ln>
                        <a:noFill/>
                      </a:ln>
                      <a:effectLst/>
                    </p:spPr>
                  </p:pic>
                </p:oleObj>
              </mc:Fallback>
            </mc:AlternateContent>
          </a:graphicData>
        </a:graphic>
      </p:graphicFrame>
      <p:pic>
        <p:nvPicPr>
          <p:cNvPr id="8" name="Picture 7">
            <a:extLst>
              <a:ext uri="{FF2B5EF4-FFF2-40B4-BE49-F238E27FC236}">
                <a16:creationId xmlns:a16="http://schemas.microsoft.com/office/drawing/2014/main" id="{1F872782-693E-4E93-AB6A-8EA2421ACADD}"/>
              </a:ext>
            </a:extLst>
          </p:cNvPr>
          <p:cNvPicPr>
            <a:picLocks noChangeAspect="1"/>
          </p:cNvPicPr>
          <p:nvPr/>
        </p:nvPicPr>
        <p:blipFill>
          <a:blip r:embed="rId9"/>
          <a:stretch>
            <a:fillRect/>
          </a:stretch>
        </p:blipFill>
        <p:spPr>
          <a:xfrm>
            <a:off x="0" y="5506601"/>
            <a:ext cx="1339614" cy="1346245"/>
          </a:xfrm>
          <a:prstGeom prst="rect">
            <a:avLst/>
          </a:prstGeom>
        </p:spPr>
      </p:pic>
    </p:spTree>
    <p:extLst>
      <p:ext uri="{BB962C8B-B14F-4D97-AF65-F5344CB8AC3E}">
        <p14:creationId xmlns:p14="http://schemas.microsoft.com/office/powerpoint/2010/main" val="187724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11" name="Rectangle 2">
            <a:extLst>
              <a:ext uri="{FF2B5EF4-FFF2-40B4-BE49-F238E27FC236}">
                <a16:creationId xmlns:a16="http://schemas.microsoft.com/office/drawing/2014/main" id="{2280C830-F903-4653-8592-A1F7ACE1C5D5}"/>
              </a:ext>
            </a:extLst>
          </p:cNvPr>
          <p:cNvSpPr txBox="1">
            <a:spLocks noChangeArrowheads="1"/>
          </p:cNvSpPr>
          <p:nvPr/>
        </p:nvSpPr>
        <p:spPr>
          <a:xfrm>
            <a:off x="7737613" y="883443"/>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rPr>
              <a:t>سیستم های انرژی:</a:t>
            </a:r>
            <a:endParaRPr kumimoji="0" lang="en-US"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endParaRPr>
          </a:p>
        </p:txBody>
      </p:sp>
      <p:sp>
        <p:nvSpPr>
          <p:cNvPr id="5" name="Rectangle 2">
            <a:extLst>
              <a:ext uri="{FF2B5EF4-FFF2-40B4-BE49-F238E27FC236}">
                <a16:creationId xmlns:a16="http://schemas.microsoft.com/office/drawing/2014/main" id="{97320155-0A88-49F8-AFF7-DF98E01E1352}"/>
              </a:ext>
            </a:extLst>
          </p:cNvPr>
          <p:cNvSpPr txBox="1">
            <a:spLocks noChangeArrowheads="1"/>
          </p:cNvSpPr>
          <p:nvPr/>
        </p:nvSpPr>
        <p:spPr>
          <a:xfrm>
            <a:off x="1656521" y="37359"/>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pic>
        <p:nvPicPr>
          <p:cNvPr id="4" name="Picture 3">
            <a:extLst>
              <a:ext uri="{FF2B5EF4-FFF2-40B4-BE49-F238E27FC236}">
                <a16:creationId xmlns:a16="http://schemas.microsoft.com/office/drawing/2014/main" id="{5E19CF89-45A0-4D91-AD8B-FD23ED5851E5}"/>
              </a:ext>
            </a:extLst>
          </p:cNvPr>
          <p:cNvPicPr>
            <a:picLocks noChangeAspect="1"/>
          </p:cNvPicPr>
          <p:nvPr/>
        </p:nvPicPr>
        <p:blipFill>
          <a:blip r:embed="rId3"/>
          <a:stretch>
            <a:fillRect/>
          </a:stretch>
        </p:blipFill>
        <p:spPr>
          <a:xfrm>
            <a:off x="3034748" y="1242235"/>
            <a:ext cx="7633252" cy="5615764"/>
          </a:xfrm>
          <a:prstGeom prst="rect">
            <a:avLst/>
          </a:prstGeom>
        </p:spPr>
      </p:pic>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4"/>
          <a:stretch>
            <a:fillRect/>
          </a:stretch>
        </p:blipFill>
        <p:spPr>
          <a:xfrm>
            <a:off x="0" y="5511754"/>
            <a:ext cx="1339614" cy="1346245"/>
          </a:xfrm>
          <a:prstGeom prst="rect">
            <a:avLst/>
          </a:prstGeom>
        </p:spPr>
      </p:pic>
    </p:spTree>
    <p:extLst>
      <p:ext uri="{BB962C8B-B14F-4D97-AF65-F5344CB8AC3E}">
        <p14:creationId xmlns:p14="http://schemas.microsoft.com/office/powerpoint/2010/main" val="314550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11" name="Rectangle 2">
            <a:extLst>
              <a:ext uri="{FF2B5EF4-FFF2-40B4-BE49-F238E27FC236}">
                <a16:creationId xmlns:a16="http://schemas.microsoft.com/office/drawing/2014/main" id="{2280C830-F903-4653-8592-A1F7ACE1C5D5}"/>
              </a:ext>
            </a:extLst>
          </p:cNvPr>
          <p:cNvSpPr txBox="1">
            <a:spLocks noChangeArrowheads="1"/>
          </p:cNvSpPr>
          <p:nvPr/>
        </p:nvSpPr>
        <p:spPr>
          <a:xfrm>
            <a:off x="7737613" y="883443"/>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rPr>
              <a:t>سیستم های انرژی:</a:t>
            </a:r>
            <a:endParaRPr kumimoji="0" lang="en-US" altLang="fa-IR" sz="2400" b="1" i="0" u="none" strike="noStrike" kern="1200" cap="none" spc="0" normalizeH="0" baseline="0" noProof="0" dirty="0">
              <a:ln>
                <a:noFill/>
              </a:ln>
              <a:solidFill>
                <a:srgbClr val="C00000"/>
              </a:solidFill>
              <a:effectLst/>
              <a:uLnTx/>
              <a:uFillTx/>
              <a:latin typeface="Bauhaus 93" panose="04030905020B02020C02" pitchFamily="82" charset="0"/>
              <a:ea typeface="+mn-ea"/>
              <a:cs typeface="B Titr" panose="00000700000000000000" pitchFamily="2" charset="-78"/>
            </a:endParaRPr>
          </a:p>
        </p:txBody>
      </p:sp>
      <p:sp>
        <p:nvSpPr>
          <p:cNvPr id="5" name="Rectangle 2">
            <a:extLst>
              <a:ext uri="{FF2B5EF4-FFF2-40B4-BE49-F238E27FC236}">
                <a16:creationId xmlns:a16="http://schemas.microsoft.com/office/drawing/2014/main" id="{97320155-0A88-49F8-AFF7-DF98E01E1352}"/>
              </a:ext>
            </a:extLst>
          </p:cNvPr>
          <p:cNvSpPr txBox="1">
            <a:spLocks noChangeArrowheads="1"/>
          </p:cNvSpPr>
          <p:nvPr/>
        </p:nvSpPr>
        <p:spPr>
          <a:xfrm>
            <a:off x="1656521" y="37359"/>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sp>
        <p:nvSpPr>
          <p:cNvPr id="7" name="Rectangle 2">
            <a:extLst>
              <a:ext uri="{FF2B5EF4-FFF2-40B4-BE49-F238E27FC236}">
                <a16:creationId xmlns:a16="http://schemas.microsoft.com/office/drawing/2014/main" id="{C648301F-2085-4DB4-B743-5974E38D8F07}"/>
              </a:ext>
            </a:extLst>
          </p:cNvPr>
          <p:cNvSpPr txBox="1">
            <a:spLocks noChangeArrowheads="1"/>
          </p:cNvSpPr>
          <p:nvPr/>
        </p:nvSpPr>
        <p:spPr>
          <a:xfrm>
            <a:off x="2638943" y="1563737"/>
            <a:ext cx="8424862" cy="43211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دستگاه هوازی</a:t>
            </a:r>
          </a:p>
          <a:p>
            <a:pPr marL="342900" marR="0" lvl="0" indent="-34290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گلیکوژن ← گلوکز ← اسید پیرودیک ← چرخه کربس</a:t>
            </a:r>
          </a:p>
          <a:p>
            <a:pPr marL="342900" marR="0" lvl="0" indent="-34290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Q</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 </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O</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2</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H</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6 + 2</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Co</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6 → 2</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o</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6 + 6</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o</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12</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H</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6</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C</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p>
          <a:p>
            <a:pPr marL="342900" marR="0" lvl="0" indent="-34290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ATP</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39 → </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Pi</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39 + </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ADP</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39 + </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Q</a:t>
            </a:r>
            <a:endParaRPr kumimoji="0" lang="fa-IR" altLang="fa-IR" sz="20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a:p>
            <a:pPr marL="342900" marR="0" lvl="0" indent="-34290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نقش کربوهیدرات در بدن</a:t>
            </a:r>
            <a:endParaRPr kumimoji="0" lang="fa-IR" altLang="fa-IR" sz="20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endParaRPr>
          </a:p>
          <a:p>
            <a:pPr marL="342900" marR="0" lvl="0" indent="-34290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1) منبع انرژی </a:t>
            </a:r>
          </a:p>
          <a:p>
            <a:pPr marL="342900" marR="0" lvl="0" indent="-34290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2) صرفه جویی در مصرف پروتئین</a:t>
            </a:r>
          </a:p>
          <a:p>
            <a:pPr marL="342900" marR="0" lvl="0" indent="-34290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3) تأمین ویتامین (گروه </a:t>
            </a:r>
            <a:r>
              <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B</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a:t>
            </a:r>
          </a:p>
          <a:p>
            <a:pPr marL="342900" marR="0" lvl="0" indent="-34290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4) </a:t>
            </a:r>
            <a:r>
              <a:rPr kumimoji="0" lang="fa-IR" altLang="fa-IR" sz="20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نقش کربوهیدرات در کبد: </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شامل خنثی کردن مواد سمی و تنظیم سوخت و ساز چربی و پروتئین ها</a:t>
            </a:r>
          </a:p>
          <a:p>
            <a:pPr marL="342900" marR="0" lvl="0" indent="-34290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5) یگانه منبع سوخت دستگاه عصبی مرکزی</a:t>
            </a:r>
            <a:endParaRPr kumimoji="0" lang="en-US"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p:txBody>
      </p:sp>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11755"/>
            <a:ext cx="1339614" cy="1346245"/>
          </a:xfrm>
          <a:prstGeom prst="rect">
            <a:avLst/>
          </a:prstGeom>
        </p:spPr>
      </p:pic>
    </p:spTree>
    <p:extLst>
      <p:ext uri="{BB962C8B-B14F-4D97-AF65-F5344CB8AC3E}">
        <p14:creationId xmlns:p14="http://schemas.microsoft.com/office/powerpoint/2010/main" val="1439771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5" name="Rectangle 2">
            <a:extLst>
              <a:ext uri="{FF2B5EF4-FFF2-40B4-BE49-F238E27FC236}">
                <a16:creationId xmlns:a16="http://schemas.microsoft.com/office/drawing/2014/main" id="{97320155-0A88-49F8-AFF7-DF98E01E1352}"/>
              </a:ext>
            </a:extLst>
          </p:cNvPr>
          <p:cNvSpPr txBox="1">
            <a:spLocks noChangeArrowheads="1"/>
          </p:cNvSpPr>
          <p:nvPr/>
        </p:nvSpPr>
        <p:spPr>
          <a:xfrm>
            <a:off x="1656521" y="37359"/>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sp>
        <p:nvSpPr>
          <p:cNvPr id="6" name="Rectangle 4">
            <a:extLst>
              <a:ext uri="{FF2B5EF4-FFF2-40B4-BE49-F238E27FC236}">
                <a16:creationId xmlns:a16="http://schemas.microsoft.com/office/drawing/2014/main" id="{7663661D-1E71-46E6-A5EF-556689389EBE}"/>
              </a:ext>
            </a:extLst>
          </p:cNvPr>
          <p:cNvSpPr txBox="1">
            <a:spLocks noChangeArrowheads="1"/>
          </p:cNvSpPr>
          <p:nvPr/>
        </p:nvSpPr>
        <p:spPr>
          <a:xfrm>
            <a:off x="3162369" y="1402986"/>
            <a:ext cx="7848600" cy="4321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r" defTabSz="914400" rtl="1"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رابطه کربوهیدرات ها با فعالیت های ورزشی</a:t>
            </a:r>
            <a:endPar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endParaRPr>
          </a:p>
          <a:p>
            <a:pPr marL="609600" marR="0" lvl="0" indent="-609600" algn="r" defTabSz="914400" rtl="1" eaLnBrk="1" fontAlgn="auto" latinLnBrk="0" hangingPunct="1">
              <a:lnSpc>
                <a:spcPct val="100000"/>
              </a:lnSpc>
              <a:spcBef>
                <a:spcPct val="20000"/>
              </a:spcBef>
              <a:spcAft>
                <a:spcPts val="0"/>
              </a:spcAft>
              <a:buClrTx/>
              <a:buSzTx/>
              <a:buFont typeface="Wingdings" panose="05000000000000000000" pitchFamily="2" charset="2"/>
              <a:buAutoNum type="arabicParenR"/>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در زمان استراحت ←      (دو سوم)2/3 انرژی مورد نیاز بدن توسط چربی ها</a:t>
            </a:r>
          </a:p>
          <a:p>
            <a:pPr marL="609600" marR="0" lvl="0" indent="-609600" algn="r" defTabSz="914400" rtl="1" eaLnBrk="1" fontAlgn="auto" latinLnBrk="0" hangingPunct="1">
              <a:lnSpc>
                <a:spcPct val="100000"/>
              </a:lnSpc>
              <a:spcBef>
                <a:spcPct val="20000"/>
              </a:spcBef>
              <a:spcAft>
                <a:spcPts val="0"/>
              </a:spcAft>
              <a:buClrTx/>
              <a:buSzTx/>
              <a:buFont typeface="Wingdings" panose="05000000000000000000" pitchFamily="2" charset="2"/>
              <a:buAutoNum type="arabicParenR"/>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و(یک سوم) 1/3توسط قندها و عمده سیستم تولید انرژی سیستم هوازی</a:t>
            </a:r>
            <a:endPar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a:p>
            <a:pPr marL="609600" marR="0" lvl="0" indent="-609600" algn="r" defTabSz="914400" rtl="1"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a:p>
            <a:pPr marL="609600" marR="0" lvl="0" indent="-609600" algn="r" defTabSz="914400" rtl="1"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a:p>
            <a:pPr marL="609600" marR="0" lvl="0" indent="-609600" algn="ctr" defTabSz="914400" rtl="1"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en-US"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p:txBody>
      </p:sp>
      <p:pic>
        <p:nvPicPr>
          <p:cNvPr id="3" name="Picture 2">
            <a:extLst>
              <a:ext uri="{FF2B5EF4-FFF2-40B4-BE49-F238E27FC236}">
                <a16:creationId xmlns:a16="http://schemas.microsoft.com/office/drawing/2014/main" id="{A2F20DD6-107D-4C90-BC20-3AF4B5A72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450" y="3758076"/>
            <a:ext cx="5640630" cy="1966085"/>
          </a:xfrm>
          <a:prstGeom prst="rect">
            <a:avLst/>
          </a:prstGeom>
        </p:spPr>
      </p:pic>
      <p:pic>
        <p:nvPicPr>
          <p:cNvPr id="7" name="Picture 6">
            <a:extLst>
              <a:ext uri="{FF2B5EF4-FFF2-40B4-BE49-F238E27FC236}">
                <a16:creationId xmlns:a16="http://schemas.microsoft.com/office/drawing/2014/main" id="{1F872782-693E-4E93-AB6A-8EA2421ACADD}"/>
              </a:ext>
            </a:extLst>
          </p:cNvPr>
          <p:cNvPicPr>
            <a:picLocks noChangeAspect="1"/>
          </p:cNvPicPr>
          <p:nvPr/>
        </p:nvPicPr>
        <p:blipFill>
          <a:blip r:embed="rId4"/>
          <a:stretch>
            <a:fillRect/>
          </a:stretch>
        </p:blipFill>
        <p:spPr>
          <a:xfrm>
            <a:off x="-30134" y="5511755"/>
            <a:ext cx="1339614" cy="1346245"/>
          </a:xfrm>
          <a:prstGeom prst="rect">
            <a:avLst/>
          </a:prstGeom>
        </p:spPr>
      </p:pic>
    </p:spTree>
    <p:extLst>
      <p:ext uri="{BB962C8B-B14F-4D97-AF65-F5344CB8AC3E}">
        <p14:creationId xmlns:p14="http://schemas.microsoft.com/office/powerpoint/2010/main" val="273001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5" name="Rectangle 2">
            <a:extLst>
              <a:ext uri="{FF2B5EF4-FFF2-40B4-BE49-F238E27FC236}">
                <a16:creationId xmlns:a16="http://schemas.microsoft.com/office/drawing/2014/main" id="{97320155-0A88-49F8-AFF7-DF98E01E1352}"/>
              </a:ext>
            </a:extLst>
          </p:cNvPr>
          <p:cNvSpPr txBox="1">
            <a:spLocks noChangeArrowheads="1"/>
          </p:cNvSpPr>
          <p:nvPr/>
        </p:nvSpPr>
        <p:spPr>
          <a:xfrm>
            <a:off x="1656521" y="37359"/>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sp>
        <p:nvSpPr>
          <p:cNvPr id="2" name="Rectangle 1">
            <a:extLst>
              <a:ext uri="{FF2B5EF4-FFF2-40B4-BE49-F238E27FC236}">
                <a16:creationId xmlns:a16="http://schemas.microsoft.com/office/drawing/2014/main" id="{DF33DF44-58D1-4D8D-9D90-C6860FAB2AEF}"/>
              </a:ext>
            </a:extLst>
          </p:cNvPr>
          <p:cNvSpPr/>
          <p:nvPr/>
        </p:nvSpPr>
        <p:spPr>
          <a:xfrm>
            <a:off x="2388704" y="540886"/>
            <a:ext cx="9263270" cy="5793894"/>
          </a:xfrm>
          <a:prstGeom prst="rect">
            <a:avLst/>
          </a:prstGeom>
        </p:spPr>
        <p:txBody>
          <a:bodyPr wrap="square">
            <a:spAutoFit/>
          </a:bodyPr>
          <a:lstStyle/>
          <a:p>
            <a:pPr marL="0" marR="0" lvl="0" indent="0" algn="r" defTabSz="457200" rtl="1" eaLnBrk="1" fontAlgn="auto" latinLnBrk="0" hangingPunct="1">
              <a:lnSpc>
                <a:spcPct val="170000"/>
              </a:lnSpc>
              <a:spcBef>
                <a:spcPts val="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فعالیت های کوتاه </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کمتر از 2 دقیقه ← عمده سیستم بی هوازی</a:t>
            </a:r>
          </a:p>
          <a:p>
            <a:pPr marL="0" marR="0" lvl="0" indent="0" algn="r" defTabSz="457200" rtl="1" eaLnBrk="1" fontAlgn="auto" latinLnBrk="0" hangingPunct="1">
              <a:lnSpc>
                <a:spcPct val="170000"/>
              </a:lnSpc>
              <a:spcBef>
                <a:spcPts val="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کربوهیدرات ها و فسفاژن </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به عنوان منبع انرژی اصلی</a:t>
            </a:r>
          </a:p>
          <a:p>
            <a:pPr marL="342900" marR="0" lvl="0" indent="-342900" algn="r" defTabSz="457200" rtl="1" eaLnBrk="1" fontAlgn="auto" latinLnBrk="0" hangingPunct="1">
              <a:lnSpc>
                <a:spcPct val="170000"/>
              </a:lnSpc>
              <a:spcBef>
                <a:spcPts val="0"/>
              </a:spcBef>
              <a:spcAft>
                <a:spcPts val="0"/>
              </a:spcAft>
              <a:buClrTx/>
              <a:buSzTx/>
              <a:buFont typeface="Wingdings" panose="05000000000000000000" pitchFamily="2" charset="2"/>
              <a:buChar char="ü"/>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در 10 ثانیه اول فسفاژن منبع اصلی تولید انرژی است که اسید لاکتیک تولید نمی کند و محصول آن آمونیاک است.</a:t>
            </a:r>
          </a:p>
          <a:p>
            <a:pPr marL="342900" marR="0" lvl="0" indent="-342900" algn="r" defTabSz="457200" rtl="1" eaLnBrk="1" fontAlgn="auto" latinLnBrk="0" hangingPunct="1">
              <a:lnSpc>
                <a:spcPct val="170000"/>
              </a:lnSpc>
              <a:spcBef>
                <a:spcPts val="0"/>
              </a:spcBef>
              <a:spcAft>
                <a:spcPts val="0"/>
              </a:spcAft>
              <a:buClrTx/>
              <a:buSzTx/>
              <a:buFont typeface="Wingdings" panose="05000000000000000000" pitchFamily="2" charset="2"/>
              <a:buChar char="ü"/>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از 10ثانیه تا 30 ثانیه منبع غالب گلیکولیز بیهوازی است </a:t>
            </a:r>
          </a:p>
          <a:p>
            <a:pPr marL="0" marR="0" lvl="0" indent="0" algn="r" defTabSz="457200" rtl="1" eaLnBrk="1" fontAlgn="auto" latinLnBrk="0" hangingPunct="1">
              <a:lnSpc>
                <a:spcPct val="170000"/>
              </a:lnSpc>
              <a:spcBef>
                <a:spcPts val="0"/>
              </a:spcBef>
              <a:spcAft>
                <a:spcPts val="0"/>
              </a:spcAft>
              <a:buClrTx/>
              <a:buSzTx/>
              <a:buFontTx/>
              <a:buNone/>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تجمع اسید لاکتیک مؤید این مورد است</a:t>
            </a:r>
          </a:p>
          <a:p>
            <a:pPr marL="0" marR="0" lvl="0" indent="0" algn="r" defTabSz="457200" rtl="1" eaLnBrk="1" fontAlgn="auto" latinLnBrk="0" hangingPunct="1">
              <a:lnSpc>
                <a:spcPct val="170000"/>
              </a:lnSpc>
              <a:spcBef>
                <a:spcPts val="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فعالیت طولانی مدت بیشتر از 2 دقیقه </a:t>
            </a: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سیستم هوازی غالب است که از منابع کربوهیدرات ولیپیدها تامین می شود.</a:t>
            </a:r>
          </a:p>
          <a:p>
            <a:pPr marL="0" marR="0" lvl="0" indent="0" algn="r" defTabSz="457200" rtl="1" eaLnBrk="1" fontAlgn="auto" latinLnBrk="0" hangingPunct="1">
              <a:lnSpc>
                <a:spcPct val="170000"/>
              </a:lnSpc>
              <a:spcBef>
                <a:spcPts val="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نکته: با شروع فعالیت ورزشی تمام سیستم های انرژی به کار می افتند ولی میزان فعالیت و مشارکت آن هادر تولید انرژی متفاوت است</a:t>
            </a:r>
          </a:p>
          <a:p>
            <a:pPr marL="0" marR="0" lvl="0" indent="0" algn="r" defTabSz="457200" rtl="1" eaLnBrk="1" fontAlgn="auto" latinLnBrk="0" hangingPunct="1">
              <a:lnSpc>
                <a:spcPct val="170000"/>
              </a:lnSpc>
              <a:spcBef>
                <a:spcPts val="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افزایش اسید لاکتیک خون تا20 برابر زمان استراحت می رسد.</a:t>
            </a:r>
          </a:p>
        </p:txBody>
      </p:sp>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11755"/>
            <a:ext cx="1339614" cy="1346245"/>
          </a:xfrm>
          <a:prstGeom prst="rect">
            <a:avLst/>
          </a:prstGeom>
        </p:spPr>
      </p:pic>
    </p:spTree>
    <p:extLst>
      <p:ext uri="{BB962C8B-B14F-4D97-AF65-F5344CB8AC3E}">
        <p14:creationId xmlns:p14="http://schemas.microsoft.com/office/powerpoint/2010/main" val="319402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5" name="Rectangle 2">
            <a:extLst>
              <a:ext uri="{FF2B5EF4-FFF2-40B4-BE49-F238E27FC236}">
                <a16:creationId xmlns:a16="http://schemas.microsoft.com/office/drawing/2014/main" id="{97320155-0A88-49F8-AFF7-DF98E01E1352}"/>
              </a:ext>
            </a:extLst>
          </p:cNvPr>
          <p:cNvSpPr txBox="1">
            <a:spLocks noChangeArrowheads="1"/>
          </p:cNvSpPr>
          <p:nvPr/>
        </p:nvSpPr>
        <p:spPr>
          <a:xfrm>
            <a:off x="1656521" y="37359"/>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pic>
        <p:nvPicPr>
          <p:cNvPr id="6146" name="Picture 2">
            <a:extLst>
              <a:ext uri="{FF2B5EF4-FFF2-40B4-BE49-F238E27FC236}">
                <a16:creationId xmlns:a16="http://schemas.microsoft.com/office/drawing/2014/main" id="{EE0B7572-9BAE-4470-83C4-E19092BA0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69" y="410119"/>
            <a:ext cx="5645426" cy="56236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3D1CA53-D5D2-4A72-A22E-2BD062E54D2E}"/>
              </a:ext>
            </a:extLst>
          </p:cNvPr>
          <p:cNvPicPr>
            <a:picLocks noChangeAspect="1"/>
          </p:cNvPicPr>
          <p:nvPr/>
        </p:nvPicPr>
        <p:blipFill>
          <a:blip r:embed="rId4"/>
          <a:stretch>
            <a:fillRect/>
          </a:stretch>
        </p:blipFill>
        <p:spPr>
          <a:xfrm>
            <a:off x="5779107" y="466712"/>
            <a:ext cx="6499280" cy="5141843"/>
          </a:xfrm>
          <a:prstGeom prst="rect">
            <a:avLst/>
          </a:prstGeom>
        </p:spPr>
      </p:pic>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5"/>
          <a:stretch>
            <a:fillRect/>
          </a:stretch>
        </p:blipFill>
        <p:spPr>
          <a:xfrm>
            <a:off x="0" y="6033752"/>
            <a:ext cx="875763" cy="880098"/>
          </a:xfrm>
          <a:prstGeom prst="rect">
            <a:avLst/>
          </a:prstGeom>
        </p:spPr>
      </p:pic>
    </p:spTree>
    <p:extLst>
      <p:ext uri="{BB962C8B-B14F-4D97-AF65-F5344CB8AC3E}">
        <p14:creationId xmlns:p14="http://schemas.microsoft.com/office/powerpoint/2010/main" val="1503508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5" name="Rectangle 2">
            <a:extLst>
              <a:ext uri="{FF2B5EF4-FFF2-40B4-BE49-F238E27FC236}">
                <a16:creationId xmlns:a16="http://schemas.microsoft.com/office/drawing/2014/main" id="{97320155-0A88-49F8-AFF7-DF98E01E1352}"/>
              </a:ext>
            </a:extLst>
          </p:cNvPr>
          <p:cNvSpPr txBox="1">
            <a:spLocks noChangeArrowheads="1"/>
          </p:cNvSpPr>
          <p:nvPr/>
        </p:nvSpPr>
        <p:spPr>
          <a:xfrm>
            <a:off x="1656521" y="37359"/>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pic>
        <p:nvPicPr>
          <p:cNvPr id="3" name="Picture 2">
            <a:extLst>
              <a:ext uri="{FF2B5EF4-FFF2-40B4-BE49-F238E27FC236}">
                <a16:creationId xmlns:a16="http://schemas.microsoft.com/office/drawing/2014/main" id="{13D1CA53-D5D2-4A72-A22E-2BD062E54D2E}"/>
              </a:ext>
            </a:extLst>
          </p:cNvPr>
          <p:cNvPicPr>
            <a:picLocks noChangeAspect="1"/>
          </p:cNvPicPr>
          <p:nvPr/>
        </p:nvPicPr>
        <p:blipFill>
          <a:blip r:embed="rId3"/>
          <a:stretch>
            <a:fillRect/>
          </a:stretch>
        </p:blipFill>
        <p:spPr>
          <a:xfrm>
            <a:off x="5796418" y="722692"/>
            <a:ext cx="6499280" cy="5141843"/>
          </a:xfrm>
          <a:prstGeom prst="rect">
            <a:avLst/>
          </a:prstGeom>
        </p:spPr>
      </p:pic>
      <p:pic>
        <p:nvPicPr>
          <p:cNvPr id="2" name="Picture 1">
            <a:extLst>
              <a:ext uri="{FF2B5EF4-FFF2-40B4-BE49-F238E27FC236}">
                <a16:creationId xmlns:a16="http://schemas.microsoft.com/office/drawing/2014/main" id="{8C30C8A0-8A58-470D-B925-C127FB367238}"/>
              </a:ext>
            </a:extLst>
          </p:cNvPr>
          <p:cNvPicPr>
            <a:picLocks noChangeAspect="1"/>
          </p:cNvPicPr>
          <p:nvPr/>
        </p:nvPicPr>
        <p:blipFill>
          <a:blip r:embed="rId4"/>
          <a:stretch>
            <a:fillRect/>
          </a:stretch>
        </p:blipFill>
        <p:spPr>
          <a:xfrm>
            <a:off x="0" y="722692"/>
            <a:ext cx="5667629" cy="5141843"/>
          </a:xfrm>
          <a:prstGeom prst="rect">
            <a:avLst/>
          </a:prstGeom>
        </p:spPr>
      </p:pic>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5"/>
          <a:stretch>
            <a:fillRect/>
          </a:stretch>
        </p:blipFill>
        <p:spPr>
          <a:xfrm>
            <a:off x="0" y="5864535"/>
            <a:ext cx="991673" cy="996582"/>
          </a:xfrm>
          <a:prstGeom prst="rect">
            <a:avLst/>
          </a:prstGeom>
        </p:spPr>
      </p:pic>
    </p:spTree>
    <p:extLst>
      <p:ext uri="{BB962C8B-B14F-4D97-AF65-F5344CB8AC3E}">
        <p14:creationId xmlns:p14="http://schemas.microsoft.com/office/powerpoint/2010/main" val="3850413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5" name="Rectangle 2">
            <a:extLst>
              <a:ext uri="{FF2B5EF4-FFF2-40B4-BE49-F238E27FC236}">
                <a16:creationId xmlns:a16="http://schemas.microsoft.com/office/drawing/2014/main" id="{97320155-0A88-49F8-AFF7-DF98E01E1352}"/>
              </a:ext>
            </a:extLst>
          </p:cNvPr>
          <p:cNvSpPr txBox="1">
            <a:spLocks noChangeArrowheads="1"/>
          </p:cNvSpPr>
          <p:nvPr/>
        </p:nvSpPr>
        <p:spPr>
          <a:xfrm>
            <a:off x="1656521" y="37359"/>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sp>
        <p:nvSpPr>
          <p:cNvPr id="6" name="Rectangle 5">
            <a:extLst>
              <a:ext uri="{FF2B5EF4-FFF2-40B4-BE49-F238E27FC236}">
                <a16:creationId xmlns:a16="http://schemas.microsoft.com/office/drawing/2014/main" id="{49B76AB5-2154-4F16-BC1C-20B66A7B7FCF}"/>
              </a:ext>
            </a:extLst>
          </p:cNvPr>
          <p:cNvSpPr/>
          <p:nvPr/>
        </p:nvSpPr>
        <p:spPr>
          <a:xfrm>
            <a:off x="2186609" y="1772167"/>
            <a:ext cx="8178249" cy="2308324"/>
          </a:xfrm>
          <a:prstGeom prst="rect">
            <a:avLst/>
          </a:prstGeom>
        </p:spPr>
        <p:txBody>
          <a:bodyPr wrap="square">
            <a:spAutoFit/>
          </a:bodyPr>
          <a:lstStyle/>
          <a:p>
            <a:pPr marL="0" marR="0" lvl="0" indent="0" algn="r" defTabSz="457200" rtl="1"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توصیه برای ورزشکاران سرعتی</a:t>
            </a:r>
            <a:endParaRPr kumimoji="0" lang="fa-IR" altLang="fa-IR" sz="24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endParaRPr>
          </a:p>
          <a:p>
            <a:pPr marL="0" marR="0" lvl="0" indent="0" algn="r" defTabSz="457200" rtl="1"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1) حداقل 2تا3 ساعت قبل از مسابقه غذا بخورند</a:t>
            </a:r>
          </a:p>
          <a:p>
            <a:pPr marL="0" marR="0" lvl="0" indent="0" algn="r" defTabSz="457200" rtl="1"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2) برنامه غذایی مطابق با عادت تغذیه ای باشد</a:t>
            </a:r>
          </a:p>
          <a:p>
            <a:pPr marL="0" marR="0" lvl="0" indent="0" algn="r" defTabSz="457200" rtl="1"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3) غذای سرشار از کربوهیدرات به دلیل اثر انسولین مصرف نشود(مصرف کربوهیدرات با شاخص گلیسمی پایین)</a:t>
            </a:r>
          </a:p>
        </p:txBody>
      </p:sp>
      <p:pic>
        <p:nvPicPr>
          <p:cNvPr id="7" name="Picture 6">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11755"/>
            <a:ext cx="1339614" cy="1346245"/>
          </a:xfrm>
          <a:prstGeom prst="rect">
            <a:avLst/>
          </a:prstGeom>
        </p:spPr>
      </p:pic>
    </p:spTree>
    <p:extLst>
      <p:ext uri="{BB962C8B-B14F-4D97-AF65-F5344CB8AC3E}">
        <p14:creationId xmlns:p14="http://schemas.microsoft.com/office/powerpoint/2010/main" val="1297818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0657DF7-CC82-40CF-9A14-40B7806D4850}"/>
              </a:ext>
            </a:extLst>
          </p:cNvPr>
          <p:cNvSpPr txBox="1">
            <a:spLocks noChangeArrowheads="1"/>
          </p:cNvSpPr>
          <p:nvPr/>
        </p:nvSpPr>
        <p:spPr>
          <a:xfrm>
            <a:off x="7803874" y="722692"/>
            <a:ext cx="3848100" cy="3603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1" eaLnBrk="1" fontAlgn="auto" latinLnBrk="0" hangingPunct="1">
              <a:lnSpc>
                <a:spcPct val="8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rPr>
              <a:t>مراحل مختلف هضم کربوهیدراتها</a:t>
            </a:r>
            <a:endParaRPr kumimoji="0" lang="en-US" altLang="fa-IR" sz="2400" b="1" i="0" u="none" strike="noStrike" kern="1200" cap="none" spc="0" normalizeH="0" baseline="0" noProof="0" dirty="0">
              <a:ln>
                <a:noFill/>
              </a:ln>
              <a:solidFill>
                <a:prstClr val="white"/>
              </a:solidFill>
              <a:effectLst/>
              <a:uLnTx/>
              <a:uFillTx/>
              <a:latin typeface="Bauhaus 93" panose="04030905020B02020C02" pitchFamily="82" charset="0"/>
              <a:ea typeface="+mn-ea"/>
              <a:cs typeface="B Titr" panose="00000700000000000000" pitchFamily="2" charset="-78"/>
            </a:endParaRPr>
          </a:p>
        </p:txBody>
      </p:sp>
      <p:sp>
        <p:nvSpPr>
          <p:cNvPr id="5" name="Rectangle 2">
            <a:extLst>
              <a:ext uri="{FF2B5EF4-FFF2-40B4-BE49-F238E27FC236}">
                <a16:creationId xmlns:a16="http://schemas.microsoft.com/office/drawing/2014/main" id="{97320155-0A88-49F8-AFF7-DF98E01E1352}"/>
              </a:ext>
            </a:extLst>
          </p:cNvPr>
          <p:cNvSpPr txBox="1">
            <a:spLocks noChangeArrowheads="1"/>
          </p:cNvSpPr>
          <p:nvPr/>
        </p:nvSpPr>
        <p:spPr>
          <a:xfrm>
            <a:off x="1656521" y="37359"/>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7030A0"/>
                </a:solidFill>
                <a:effectLst/>
                <a:uLnTx/>
                <a:uFillTx/>
                <a:latin typeface="Calibri"/>
                <a:ea typeface="+mn-ea"/>
                <a:cs typeface="B Titr" panose="00000700000000000000" pitchFamily="2" charset="-78"/>
              </a:rPr>
              <a:t>كربوهيدراتها و نقش آنها در تغذيه</a:t>
            </a:r>
          </a:p>
        </p:txBody>
      </p:sp>
      <p:sp>
        <p:nvSpPr>
          <p:cNvPr id="2" name="Rectangle 1">
            <a:extLst>
              <a:ext uri="{FF2B5EF4-FFF2-40B4-BE49-F238E27FC236}">
                <a16:creationId xmlns:a16="http://schemas.microsoft.com/office/drawing/2014/main" id="{F3BF5647-0EA8-4535-BE49-31ABABDBB5AE}"/>
              </a:ext>
            </a:extLst>
          </p:cNvPr>
          <p:cNvSpPr/>
          <p:nvPr/>
        </p:nvSpPr>
        <p:spPr>
          <a:xfrm>
            <a:off x="3047999" y="1057518"/>
            <a:ext cx="8772939" cy="4908010"/>
          </a:xfrm>
          <a:prstGeom prst="rect">
            <a:avLst/>
          </a:prstGeom>
        </p:spPr>
        <p:txBody>
          <a:bodyPr wrap="square">
            <a:spAutoFit/>
          </a:bodyPr>
          <a:lstStyle/>
          <a:p>
            <a:pPr marL="0" marR="0" lvl="0" indent="0" algn="r" defTabSz="457200" rtl="1"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Titr" panose="00000700000000000000" pitchFamily="2" charset="-78"/>
              </a:rPr>
              <a:t>method</a:t>
            </a:r>
            <a:r>
              <a:rPr kumimoji="0" lang="fa-IR" sz="2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Titr" panose="00000700000000000000" pitchFamily="2" charset="-78"/>
              </a:rPr>
              <a:t> </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Titr" panose="00000700000000000000" pitchFamily="2" charset="-78"/>
              </a:rPr>
              <a:t>classical</a:t>
            </a:r>
            <a:r>
              <a:rPr kumimoji="0" lang="fa-IR" sz="2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Titr" panose="00000700000000000000" pitchFamily="2" charset="-78"/>
              </a:rPr>
              <a:t> برای بارگیری کربوهیدرات:</a:t>
            </a:r>
            <a:endPar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Titr" panose="00000700000000000000" pitchFamily="2" charset="-78"/>
            </a:endParaRPr>
          </a:p>
          <a:p>
            <a:pPr marL="0" marR="0" lvl="0" indent="0" algn="r" defTabSz="457200" rtl="1" eaLnBrk="1" fontAlgn="auto" latinLnBrk="0" hangingPunct="1">
              <a:lnSpc>
                <a:spcPct val="107000"/>
              </a:lnSpc>
              <a:spcBef>
                <a:spcPts val="0"/>
              </a:spcBef>
              <a:spcAft>
                <a:spcPts val="800"/>
              </a:spcAft>
              <a:buClrTx/>
              <a:buSzTx/>
              <a:buFontTx/>
              <a:buNone/>
              <a:tabLst/>
              <a:defRPr/>
            </a:pPr>
            <a:r>
              <a:rPr kumimoji="0" lang="fa-IR" sz="2000" b="0" i="0" u="none" strike="noStrike" kern="1200" cap="none" spc="0" normalizeH="0" baseline="0" noProof="0" dirty="0">
                <a:ln>
                  <a:noFill/>
                </a:ln>
                <a:solidFill>
                  <a:srgbClr val="171717"/>
                </a:solidFill>
                <a:effectLst/>
                <a:uLnTx/>
                <a:uFillTx/>
                <a:latin typeface="Calibri" panose="020F0502020204030204" pitchFamily="34" charset="0"/>
                <a:ea typeface="Calibri" panose="020F0502020204030204" pitchFamily="34" charset="0"/>
                <a:cs typeface="B Titr" panose="00000700000000000000" pitchFamily="2" charset="-78"/>
              </a:rPr>
              <a:t>یک هفته قبل از مسابقه:</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p>
            <a:pPr marL="342900" marR="0" lvl="0" indent="-342900" algn="r" defTabSz="457200"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fa-IR" sz="2000" b="0" i="0" u="none" strike="noStrike" kern="1200" cap="none" spc="0" normalizeH="0" baseline="0" noProof="0" dirty="0">
                <a:ln>
                  <a:noFill/>
                </a:ln>
                <a:solidFill>
                  <a:srgbClr val="171717"/>
                </a:solidFill>
                <a:effectLst/>
                <a:uLnTx/>
                <a:uFillTx/>
                <a:latin typeface="Calibri" panose="020F0502020204030204" pitchFamily="34" charset="0"/>
                <a:ea typeface="Calibri" panose="020F0502020204030204" pitchFamily="34" charset="0"/>
                <a:cs typeface="B Titr" panose="00000700000000000000" pitchFamily="2" charset="-78"/>
              </a:rPr>
              <a:t>سه روز اول ورزش به مدت طولانی برای تخلیه گلیکوژن و مصرف چربی و پروتئین بیشتر و کربوهیدرات کمتر</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p>
            <a:pPr marL="342900" marR="0" lvl="0" indent="-342900" algn="just" defTabSz="457200"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fa-IR" sz="2000" b="0" i="0" u="none" strike="noStrike" kern="1200" cap="none" spc="0" normalizeH="0" baseline="0" noProof="0" dirty="0">
                <a:ln>
                  <a:noFill/>
                </a:ln>
                <a:solidFill>
                  <a:srgbClr val="171717"/>
                </a:solidFill>
                <a:effectLst/>
                <a:uLnTx/>
                <a:uFillTx/>
                <a:latin typeface="Calibri" panose="020F0502020204030204" pitchFamily="34" charset="0"/>
                <a:ea typeface="Calibri" panose="020F0502020204030204" pitchFamily="34" charset="0"/>
                <a:cs typeface="B Titr" panose="00000700000000000000" pitchFamily="2" charset="-78"/>
              </a:rPr>
              <a:t>سه روز آخر ورزش با حجم کم و کربوهیدرات بالای 70%</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p>
            <a:pPr marL="342900" marR="0" lvl="0" indent="-342900" algn="just" defTabSz="457200"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fa-IR" sz="2000" b="0" i="0" u="none" strike="noStrike" kern="1200" cap="none" spc="0" normalizeH="0" baseline="0" noProof="0" dirty="0">
                <a:ln>
                  <a:noFill/>
                </a:ln>
                <a:solidFill>
                  <a:srgbClr val="171717"/>
                </a:solidFill>
                <a:effectLst/>
                <a:uLnTx/>
                <a:uFillTx/>
                <a:latin typeface="Calibri" panose="020F0502020204030204" pitchFamily="34" charset="0"/>
                <a:ea typeface="Calibri" panose="020F0502020204030204" pitchFamily="34" charset="0"/>
                <a:cs typeface="B Titr" panose="00000700000000000000" pitchFamily="2" charset="-78"/>
              </a:rPr>
              <a:t>وعده غذایی قبل از مسابقه یا و</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رزش باید غنی از کربوهیدرات باشد.3 تا 4 ساعت قبل از مسابقه وعده غذایی حاوی 4.5 گرم بر کیلوگرم وزن بدن کربوهیدرات با شاخص گلیسمی پایین مصرف شود</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p>
            <a:pPr marL="342900" marR="0" lvl="0" indent="-342900" algn="just" defTabSz="457200"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B Nazanin" panose="00000400000000000000" pitchFamily="2" charset="-78"/>
                <a:ea typeface="Calibri" panose="020F0502020204030204" pitchFamily="34" charset="0"/>
                <a:cs typeface="B Titr" panose="00000700000000000000" pitchFamily="2" charset="-78"/>
              </a:rPr>
              <a:t> </a:t>
            </a:r>
            <a:r>
              <a:rPr kumimoji="0" lang="fa-IR" sz="2000" b="0" i="0" u="none" strike="noStrike" kern="1200" cap="none" spc="0" normalizeH="0" baseline="0" noProof="0" dirty="0">
                <a:ln>
                  <a:noFill/>
                </a:ln>
                <a:solidFill>
                  <a:srgbClr val="171717"/>
                </a:solidFill>
                <a:effectLst/>
                <a:uLnTx/>
                <a:uFillTx/>
                <a:latin typeface="B Nazanin" panose="00000400000000000000" pitchFamily="2" charset="-78"/>
                <a:ea typeface="Calibri" panose="020F0502020204030204" pitchFamily="34" charset="0"/>
                <a:cs typeface="B Titr" panose="00000700000000000000" pitchFamily="2" charset="-78"/>
              </a:rPr>
              <a:t>یک ساعت قبل از مسابقه یا و</a:t>
            </a:r>
            <a:r>
              <a:rPr kumimoji="0" lang="fa-IR" sz="2000" b="0" i="0" u="none" strike="noStrike" kern="1200" cap="none" spc="0" normalizeH="0" baseline="0" noProof="0" dirty="0">
                <a:ln>
                  <a:noFill/>
                </a:ln>
                <a:solidFill>
                  <a:prstClr val="black"/>
                </a:solidFill>
                <a:effectLst/>
                <a:uLnTx/>
                <a:uFillTx/>
                <a:latin typeface="B Nazanin" panose="00000400000000000000" pitchFamily="2" charset="-78"/>
                <a:ea typeface="Calibri" panose="020F0502020204030204" pitchFamily="34" charset="0"/>
                <a:cs typeface="B Titr" panose="00000700000000000000" pitchFamily="2" charset="-78"/>
              </a:rPr>
              <a:t>رزش</a:t>
            </a:r>
            <a:r>
              <a:rPr kumimoji="0" lang="fa-IR" sz="2000" b="0" i="0" u="none" strike="noStrike" kern="1200" cap="none" spc="0" normalizeH="0" baseline="0" noProof="0" dirty="0">
                <a:ln>
                  <a:noFill/>
                </a:ln>
                <a:solidFill>
                  <a:srgbClr val="171717"/>
                </a:solidFill>
                <a:effectLst/>
                <a:uLnTx/>
                <a:uFillTx/>
                <a:latin typeface="B Nazanin" panose="00000400000000000000" pitchFamily="2" charset="-78"/>
                <a:ea typeface="Calibri" panose="020F0502020204030204" pitchFamily="34" charset="0"/>
                <a:cs typeface="B Titr" panose="00000700000000000000" pitchFamily="2" charset="-78"/>
              </a:rPr>
              <a:t> مصرف کمی </a:t>
            </a:r>
            <a:r>
              <a:rPr kumimoji="0" lang="fa-IR" sz="2000" b="0" i="0" u="none" strike="noStrike" kern="1200" cap="none" spc="0" normalizeH="0" baseline="0" noProof="0" dirty="0">
                <a:ln>
                  <a:noFill/>
                </a:ln>
                <a:solidFill>
                  <a:prstClr val="black"/>
                </a:solidFill>
                <a:effectLst/>
                <a:uLnTx/>
                <a:uFillTx/>
                <a:latin typeface="B Nazanin" panose="00000400000000000000" pitchFamily="2" charset="-78"/>
                <a:ea typeface="Calibri" panose="020F0502020204030204" pitchFamily="34" charset="0"/>
                <a:cs typeface="B Titr" panose="00000700000000000000" pitchFamily="2" charset="-78"/>
              </a:rPr>
              <a:t>کربوهیدرات با شاخص گلیسمی پایین</a:t>
            </a:r>
            <a:r>
              <a:rPr kumimoji="0" lang="fa-IR" sz="2000" b="0" i="0" u="none" strike="noStrike" kern="1200" cap="none" spc="0" normalizeH="0" baseline="0" noProof="0" dirty="0">
                <a:ln>
                  <a:noFill/>
                </a:ln>
                <a:solidFill>
                  <a:srgbClr val="171717"/>
                </a:solidFill>
                <a:effectLst/>
                <a:uLnTx/>
                <a:uFillTx/>
                <a:latin typeface="B Nazanin" panose="00000400000000000000" pitchFamily="2" charset="-78"/>
                <a:ea typeface="Calibri" panose="020F0502020204030204" pitchFamily="34" charset="0"/>
                <a:cs typeface="B Titr" panose="00000700000000000000" pitchFamily="2" charset="-78"/>
              </a:rPr>
              <a:t> عملکرد را بهبود می بخشد.</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p>
            <a:pPr marL="342900" marR="0" lvl="0" indent="-342900" algn="just" defTabSz="4572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fa-IR" sz="2000" b="0" i="0" u="none" strike="noStrike" kern="1200" cap="none" spc="0" normalizeH="0" baseline="0" noProof="0" dirty="0">
                <a:ln>
                  <a:noFill/>
                </a:ln>
                <a:solidFill>
                  <a:srgbClr val="171717"/>
                </a:solidFill>
                <a:effectLst/>
                <a:uLnTx/>
                <a:uFillTx/>
                <a:latin typeface="Calibri" panose="020F0502020204030204" pitchFamily="34" charset="0"/>
                <a:ea typeface="Calibri" panose="020F0502020204030204" pitchFamily="34" charset="0"/>
                <a:cs typeface="B Titr" panose="00000700000000000000" pitchFamily="2" charset="-78"/>
              </a:rPr>
              <a:t>برای تغذیه بلافاصله پس از ورزش برای ورزشکارانی مثل فوتبالیست ها که مسابقات پشت سرهم دارند ریکاوری بسیار مهم است و پس از ورزش در دو ساعت اول باید ذخایر کربوهیدرات با مصرف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کربوهیدرات با شاخص گلیسمی بالا بازسازی شود ولی برای افرادی مثل ورزشکاران ماراتن بازسازی سریع نی</a:t>
            </a:r>
            <a:r>
              <a:rPr kumimoji="0" lang="fa-IR" sz="2000" b="0" i="0" u="none" strike="noStrike" kern="1200" cap="none" spc="0" normalizeH="0" baseline="0" noProof="0" dirty="0">
                <a:ln>
                  <a:noFill/>
                </a:ln>
                <a:solidFill>
                  <a:srgbClr val="171717"/>
                </a:solidFill>
                <a:effectLst/>
                <a:uLnTx/>
                <a:uFillTx/>
                <a:latin typeface="Calibri" panose="020F0502020204030204" pitchFamily="34" charset="0"/>
                <a:ea typeface="Calibri" panose="020F0502020204030204" pitchFamily="34" charset="0"/>
                <a:cs typeface="B Titr" panose="00000700000000000000" pitchFamily="2" charset="-78"/>
              </a:rPr>
              <a:t>ازی نیست.</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p:txBody>
      </p:sp>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13855" y="5511755"/>
            <a:ext cx="1339614" cy="1346245"/>
          </a:xfrm>
          <a:prstGeom prst="rect">
            <a:avLst/>
          </a:prstGeom>
        </p:spPr>
      </p:pic>
    </p:spTree>
    <p:extLst>
      <p:ext uri="{BB962C8B-B14F-4D97-AF65-F5344CB8AC3E}">
        <p14:creationId xmlns:p14="http://schemas.microsoft.com/office/powerpoint/2010/main" val="178451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FAE1F95-0942-4947-9D10-6BA3D8EC8783}"/>
              </a:ext>
            </a:extLst>
          </p:cNvPr>
          <p:cNvSpPr txBox="1">
            <a:spLocks noChangeArrowheads="1"/>
          </p:cNvSpPr>
          <p:nvPr/>
        </p:nvSpPr>
        <p:spPr>
          <a:xfrm>
            <a:off x="3207026" y="420370"/>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كربوهيدراتها و نقش آنها در تغذيه</a:t>
            </a:r>
          </a:p>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منوساکاریدها</a:t>
            </a:r>
          </a:p>
        </p:txBody>
      </p:sp>
      <p:sp>
        <p:nvSpPr>
          <p:cNvPr id="8" name="Rectangle 7">
            <a:extLst>
              <a:ext uri="{FF2B5EF4-FFF2-40B4-BE49-F238E27FC236}">
                <a16:creationId xmlns:a16="http://schemas.microsoft.com/office/drawing/2014/main" id="{CE5F9FB7-E635-47CE-89BA-66552759A599}"/>
              </a:ext>
            </a:extLst>
          </p:cNvPr>
          <p:cNvSpPr/>
          <p:nvPr/>
        </p:nvSpPr>
        <p:spPr>
          <a:xfrm>
            <a:off x="3922203" y="1573134"/>
            <a:ext cx="7659757" cy="2908489"/>
          </a:xfrm>
          <a:prstGeom prst="rect">
            <a:avLst/>
          </a:prstGeom>
        </p:spPr>
        <p:txBody>
          <a:bodyPr wrap="square">
            <a:spAutoFit/>
          </a:bodyPr>
          <a:lstStyle/>
          <a:p>
            <a:pPr marL="0" marR="0" lvl="0" indent="0" algn="r" defTabSz="457200" rtl="1" eaLnBrk="1" fontAlgn="auto" latinLnBrk="0" hangingPunct="1">
              <a:lnSpc>
                <a:spcPct val="100000"/>
              </a:lnSpc>
              <a:spcBef>
                <a:spcPts val="60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ساده ترین کربوهیدراتهای قندی، سه کربنی (تریوز) هستند. قندهای سه کربنی دو نوع اند:</a:t>
            </a:r>
          </a:p>
          <a:p>
            <a:pPr marL="0" marR="0" lvl="0" indent="0" algn="r" defTabSz="457200" rtl="1" eaLnBrk="1" fontAlgn="auto" latinLnBrk="0" hangingPunct="1">
              <a:lnSpc>
                <a:spcPct val="100000"/>
              </a:lnSpc>
              <a:spcBef>
                <a:spcPts val="600"/>
              </a:spcBef>
              <a:spcAft>
                <a:spcPts val="0"/>
              </a:spcAft>
              <a:buClrTx/>
              <a:buSzTx/>
              <a:buFontTx/>
              <a:buNone/>
              <a:tabLst/>
              <a:defRPr/>
            </a:pPr>
            <a:r>
              <a:rPr kumimoji="0" lang="fa-IR" sz="2400" b="0" i="0" u="none" strike="noStrike" kern="1200" cap="none" spc="0" normalizeH="0" baseline="0" noProof="0" dirty="0">
                <a:ln>
                  <a:noFill/>
                </a:ln>
                <a:solidFill>
                  <a:srgbClr val="C00000"/>
                </a:solidFill>
                <a:effectLst/>
                <a:uLnTx/>
                <a:uFillTx/>
                <a:latin typeface="tahoma" panose="020B0604030504040204" pitchFamily="34" charset="0"/>
                <a:ea typeface="+mn-ea"/>
                <a:cs typeface="B Titr" panose="00000700000000000000" pitchFamily="2" charset="-78"/>
              </a:rPr>
              <a:t>1-گلیسرآلدئید </a:t>
            </a:r>
            <a:r>
              <a:rPr kumimoji="0" lang="en-US" sz="2400" b="0" i="0" u="none" strike="noStrike" kern="1200" cap="none" spc="0" normalizeH="0" baseline="0" noProof="0" dirty="0">
                <a:ln>
                  <a:noFill/>
                </a:ln>
                <a:solidFill>
                  <a:srgbClr val="C00000"/>
                </a:solidFill>
                <a:effectLst/>
                <a:uLnTx/>
                <a:uFillTx/>
                <a:latin typeface="tahoma" panose="020B0604030504040204" pitchFamily="34" charset="0"/>
                <a:ea typeface="+mn-ea"/>
                <a:cs typeface="B Titr" panose="00000700000000000000" pitchFamily="2" charset="-78"/>
              </a:rPr>
              <a:t>Glyceraldehyde</a:t>
            </a:r>
          </a:p>
          <a:p>
            <a:pPr marL="0" marR="0" lvl="0" indent="0" algn="r" defTabSz="457200" rtl="1" eaLnBrk="1" fontAlgn="auto" latinLnBrk="0" hangingPunct="1">
              <a:lnSpc>
                <a:spcPct val="100000"/>
              </a:lnSpc>
              <a:spcBef>
                <a:spcPts val="600"/>
              </a:spcBef>
              <a:spcAft>
                <a:spcPts val="0"/>
              </a:spcAft>
              <a:buClrTx/>
              <a:buSzTx/>
              <a:buFontTx/>
              <a:buNone/>
              <a:tabLst/>
              <a:defRPr/>
            </a:pPr>
            <a:r>
              <a:rPr kumimoji="0" lang="fa-IR" sz="2400" b="0" i="0" u="none" strike="noStrike" kern="1200" cap="none" spc="0" normalizeH="0" baseline="0" noProof="0" dirty="0">
                <a:ln>
                  <a:noFill/>
                </a:ln>
                <a:solidFill>
                  <a:srgbClr val="C00000"/>
                </a:solidFill>
                <a:effectLst/>
                <a:uLnTx/>
                <a:uFillTx/>
                <a:latin typeface="tahoma" panose="020B0604030504040204" pitchFamily="34" charset="0"/>
                <a:ea typeface="+mn-ea"/>
                <a:cs typeface="B Titr" panose="00000700000000000000" pitchFamily="2" charset="-78"/>
              </a:rPr>
              <a:t>2-دی هیدروکسی استن </a:t>
            </a:r>
            <a:r>
              <a:rPr kumimoji="0" lang="en-US" sz="2400" b="0" i="0" u="none" strike="noStrike" kern="1200" cap="none" spc="0" normalizeH="0" baseline="0" noProof="0" dirty="0">
                <a:ln>
                  <a:noFill/>
                </a:ln>
                <a:solidFill>
                  <a:srgbClr val="C00000"/>
                </a:solidFill>
                <a:effectLst/>
                <a:uLnTx/>
                <a:uFillTx/>
                <a:latin typeface="tahoma" panose="020B0604030504040204" pitchFamily="34" charset="0"/>
                <a:ea typeface="+mn-ea"/>
                <a:cs typeface="B Titr" panose="00000700000000000000" pitchFamily="2" charset="-78"/>
              </a:rPr>
              <a:t>Dihydroxyacetone</a:t>
            </a:r>
          </a:p>
          <a:p>
            <a:pPr marL="0" marR="0" lvl="0" indent="0" algn="r" defTabSz="457200" rtl="1" eaLnBrk="1" fontAlgn="auto" latinLnBrk="0" hangingPunct="1">
              <a:lnSpc>
                <a:spcPct val="100000"/>
              </a:lnSpc>
              <a:spcBef>
                <a:spcPts val="60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ریبوز و داکسی ریبوز از پنتوزهای مشهور هستند ( 5 کربنی ) قندهایی که دارای پنج کربن بوده و در ساختار اسیدهای نوکلئیک ( </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DNA </a:t>
            </a:r>
            <a:r>
              <a:rPr kumimoji="0" lang="fa-IR"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و </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(RNA </a:t>
            </a:r>
            <a:r>
              <a:rPr kumimoji="0" lang="fa-IR" sz="24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شرکت می نمایند.</a:t>
            </a:r>
          </a:p>
        </p:txBody>
      </p:sp>
      <p:sp>
        <p:nvSpPr>
          <p:cNvPr id="9" name="Rectangle 8">
            <a:extLst>
              <a:ext uri="{FF2B5EF4-FFF2-40B4-BE49-F238E27FC236}">
                <a16:creationId xmlns:a16="http://schemas.microsoft.com/office/drawing/2014/main" id="{2E16222D-46CA-4198-81D0-26D34504FA88}"/>
              </a:ext>
            </a:extLst>
          </p:cNvPr>
          <p:cNvSpPr/>
          <p:nvPr/>
        </p:nvSpPr>
        <p:spPr>
          <a:xfrm>
            <a:off x="2623930" y="4780508"/>
            <a:ext cx="8759687" cy="2077492"/>
          </a:xfrm>
          <a:prstGeom prst="rect">
            <a:avLst/>
          </a:prstGeom>
        </p:spPr>
        <p:txBody>
          <a:bodyPr wrap="square">
            <a:spAutoFit/>
          </a:bodyPr>
          <a:lstStyle/>
          <a:p>
            <a:pPr marL="0" marR="0" lvl="0" indent="0" algn="r" defTabSz="457200" rtl="1" eaLnBrk="1" fontAlgn="auto" latinLnBrk="0" hangingPunct="1">
              <a:lnSpc>
                <a:spcPct val="100000"/>
              </a:lnSpc>
              <a:spcBef>
                <a:spcPts val="600"/>
              </a:spcBef>
              <a:spcAft>
                <a:spcPts val="0"/>
              </a:spcAft>
              <a:buClrTx/>
              <a:buSzTx/>
              <a:buFontTx/>
              <a:buNone/>
              <a:tabLst/>
              <a:defRPr/>
            </a:pPr>
            <a:r>
              <a:rPr kumimoji="0" lang="fa-IR" sz="2000" b="0" i="0" u="none" strike="noStrike" kern="1200" cap="none" spc="0" normalizeH="0" baseline="0" noProof="0" dirty="0">
                <a:ln>
                  <a:noFill/>
                </a:ln>
                <a:solidFill>
                  <a:srgbClr val="C00000"/>
                </a:solidFill>
                <a:effectLst/>
                <a:uLnTx/>
                <a:uFillTx/>
                <a:latin typeface="tahoma" panose="020B0604030504040204" pitchFamily="34" charset="0"/>
                <a:ea typeface="+mn-ea"/>
                <a:cs typeface="B Titr" panose="00000700000000000000" pitchFamily="2" charset="-78"/>
              </a:rPr>
              <a:t>گلوکز، فروکتور و گالاکتوز </a:t>
            </a:r>
            <a:r>
              <a:rPr kumimoji="0" lang="fa-IR"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و سایر قندهای شش کربنی، </a:t>
            </a:r>
            <a:r>
              <a:rPr kumimoji="0" lang="fa-IR" sz="2400" b="1" i="0" u="none" strike="noStrike" kern="1200" cap="none" spc="0" normalizeH="0" baseline="0" noProof="0" dirty="0">
                <a:ln>
                  <a:noFill/>
                </a:ln>
                <a:solidFill>
                  <a:srgbClr val="FF0000"/>
                </a:solidFill>
                <a:effectLst/>
                <a:uLnTx/>
                <a:uFillTx/>
                <a:latin typeface="tahoma" panose="020B0604030504040204" pitchFamily="34" charset="0"/>
                <a:ea typeface="+mn-ea"/>
                <a:cs typeface="B Titr" panose="00000700000000000000" pitchFamily="2" charset="-78"/>
              </a:rPr>
              <a:t>هگزوز</a:t>
            </a:r>
            <a:r>
              <a:rPr kumimoji="0" lang="fa-IR"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 نامیده می شوند. در انتهای نام کربوهیدراتها عموما لفظ اوز </a:t>
            </a:r>
            <a:r>
              <a:rPr kumimoji="0" lang="en-US"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B Titr" panose="00000700000000000000" pitchFamily="2" charset="-78"/>
              </a:rPr>
              <a:t>ose</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 </a:t>
            </a:r>
            <a:r>
              <a:rPr kumimoji="0" lang="fa-IR"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به کار می رود.</a:t>
            </a:r>
          </a:p>
          <a:p>
            <a:pPr marL="0" marR="0" lvl="0" indent="0" algn="just" defTabSz="457200" rtl="1" eaLnBrk="1" fontAlgn="auto" latinLnBrk="0" hangingPunct="1">
              <a:lnSpc>
                <a:spcPct val="100000"/>
              </a:lnSpc>
              <a:spcBef>
                <a:spcPts val="600"/>
              </a:spcBef>
              <a:spcAft>
                <a:spcPts val="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گلوکز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C­</a:t>
            </a:r>
            <a:r>
              <a:rPr kumimoji="0" lang="en-US" sz="2000" b="0" i="0" u="none" strike="noStrike" kern="1200" cap="none" spc="0" normalizeH="0" baseline="-25000" noProof="0" dirty="0">
                <a:ln>
                  <a:noFill/>
                </a:ln>
                <a:solidFill>
                  <a:prstClr val="black"/>
                </a:solidFill>
                <a:effectLst/>
                <a:uLnTx/>
                <a:uFillTx/>
                <a:latin typeface="tahoma" panose="020B0604030504040204" pitchFamily="34" charset="0"/>
                <a:ea typeface="+mn-ea"/>
                <a:cs typeface="B Titr" panose="00000700000000000000" pitchFamily="2" charset="-78"/>
              </a:rPr>
              <a:t>6­</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H</a:t>
            </a:r>
            <a:r>
              <a:rPr kumimoji="0" lang="en-US" sz="2000" b="0" i="0" u="none" strike="noStrike" kern="1200" cap="none" spc="0" normalizeH="0" baseline="-25000" noProof="0" dirty="0">
                <a:ln>
                  <a:noFill/>
                </a:ln>
                <a:solidFill>
                  <a:prstClr val="black"/>
                </a:solidFill>
                <a:effectLst/>
                <a:uLnTx/>
                <a:uFillTx/>
                <a:latin typeface="tahoma" panose="020B0604030504040204" pitchFamily="34" charset="0"/>
                <a:ea typeface="+mn-ea"/>
                <a:cs typeface="B Titr" panose="00000700000000000000" pitchFamily="2" charset="-78"/>
              </a:rPr>
              <a:t>12</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O</a:t>
            </a:r>
            <a:r>
              <a:rPr kumimoji="0" lang="en-US" sz="2000" b="0" i="0" u="none" strike="noStrike" kern="1200" cap="none" spc="0" normalizeH="0" baseline="-25000" noProof="0" dirty="0">
                <a:ln>
                  <a:noFill/>
                </a:ln>
                <a:solidFill>
                  <a:prstClr val="black"/>
                </a:solidFill>
                <a:effectLst/>
                <a:uLnTx/>
                <a:uFillTx/>
                <a:latin typeface="tahoma" panose="020B0604030504040204" pitchFamily="34" charset="0"/>
                <a:ea typeface="+mn-ea"/>
                <a:cs typeface="B Titr" panose="00000700000000000000" pitchFamily="2" charset="-78"/>
              </a:rPr>
              <a:t>6­</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 </a:t>
            </a:r>
            <a:r>
              <a:rPr kumimoji="0" lang="fa-IR" sz="2000" b="0" i="0" u="none" strike="noStrike" kern="1200" cap="none" spc="0" normalizeH="0" baseline="0" noProof="0" dirty="0">
                <a:ln>
                  <a:noFill/>
                </a:ln>
                <a:solidFill>
                  <a:prstClr val="black"/>
                </a:solidFill>
                <a:effectLst/>
                <a:uLnTx/>
                <a:uFillTx/>
                <a:latin typeface="tahoma" panose="020B0604030504040204" pitchFamily="34" charset="0"/>
                <a:ea typeface="+mn-ea"/>
                <a:cs typeface="B Titr" panose="00000700000000000000" pitchFamily="2" charset="-78"/>
              </a:rPr>
              <a:t>فراوانترین مونوساکارید است. این قند به عنوان منبع انرژی در اکثر موجودات زنده استفاده می شود. در تنفس سلولی، سلولها مولکولهای گلوکز را اکسید می کنند. همچنین گلوکز به عنوان جزء تشکیل دهنده ساختار انواع دیگری از ترکیبات نظیر آمینواسیدها و اسیدهای چرب بکار می رود.</a:t>
            </a:r>
          </a:p>
        </p:txBody>
      </p:sp>
      <p:pic>
        <p:nvPicPr>
          <p:cNvPr id="5" name="Picture 4">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11755"/>
            <a:ext cx="1339614" cy="1346245"/>
          </a:xfrm>
          <a:prstGeom prst="rect">
            <a:avLst/>
          </a:prstGeom>
        </p:spPr>
      </p:pic>
    </p:spTree>
    <p:extLst>
      <p:ext uri="{BB962C8B-B14F-4D97-AF65-F5344CB8AC3E}">
        <p14:creationId xmlns:p14="http://schemas.microsoft.com/office/powerpoint/2010/main" val="321073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FAE1F95-0942-4947-9D10-6BA3D8EC8783}"/>
              </a:ext>
            </a:extLst>
          </p:cNvPr>
          <p:cNvSpPr txBox="1">
            <a:spLocks noChangeArrowheads="1"/>
          </p:cNvSpPr>
          <p:nvPr/>
        </p:nvSpPr>
        <p:spPr>
          <a:xfrm>
            <a:off x="3207026" y="420370"/>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كربوهيدراتها و نقش آنها در تغذيه</a:t>
            </a:r>
          </a:p>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منوساکاریدها</a:t>
            </a:r>
          </a:p>
        </p:txBody>
      </p:sp>
      <p:pic>
        <p:nvPicPr>
          <p:cNvPr id="5" name="Picture 4">
            <a:extLst>
              <a:ext uri="{FF2B5EF4-FFF2-40B4-BE49-F238E27FC236}">
                <a16:creationId xmlns:a16="http://schemas.microsoft.com/office/drawing/2014/main" id="{D81CEF37-F139-4316-8760-1E1A5F0416E3}"/>
              </a:ext>
            </a:extLst>
          </p:cNvPr>
          <p:cNvPicPr>
            <a:picLocks noChangeAspect="1"/>
          </p:cNvPicPr>
          <p:nvPr/>
        </p:nvPicPr>
        <p:blipFill>
          <a:blip r:embed="rId3"/>
          <a:stretch>
            <a:fillRect/>
          </a:stretch>
        </p:blipFill>
        <p:spPr>
          <a:xfrm>
            <a:off x="3207026" y="1345510"/>
            <a:ext cx="8984974" cy="5512490"/>
          </a:xfrm>
          <a:prstGeom prst="rect">
            <a:avLst/>
          </a:prstGeom>
        </p:spPr>
      </p:pic>
      <p:pic>
        <p:nvPicPr>
          <p:cNvPr id="4" name="Picture 3">
            <a:extLst>
              <a:ext uri="{FF2B5EF4-FFF2-40B4-BE49-F238E27FC236}">
                <a16:creationId xmlns:a16="http://schemas.microsoft.com/office/drawing/2014/main" id="{1F872782-693E-4E93-AB6A-8EA2421ACADD}"/>
              </a:ext>
            </a:extLst>
          </p:cNvPr>
          <p:cNvPicPr>
            <a:picLocks noChangeAspect="1"/>
          </p:cNvPicPr>
          <p:nvPr/>
        </p:nvPicPr>
        <p:blipFill>
          <a:blip r:embed="rId4"/>
          <a:stretch>
            <a:fillRect/>
          </a:stretch>
        </p:blipFill>
        <p:spPr>
          <a:xfrm>
            <a:off x="0" y="5511755"/>
            <a:ext cx="1339614" cy="1346245"/>
          </a:xfrm>
          <a:prstGeom prst="rect">
            <a:avLst/>
          </a:prstGeom>
        </p:spPr>
      </p:pic>
    </p:spTree>
    <p:extLst>
      <p:ext uri="{BB962C8B-B14F-4D97-AF65-F5344CB8AC3E}">
        <p14:creationId xmlns:p14="http://schemas.microsoft.com/office/powerpoint/2010/main" val="424603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FAE1F95-0942-4947-9D10-6BA3D8EC8783}"/>
              </a:ext>
            </a:extLst>
          </p:cNvPr>
          <p:cNvSpPr txBox="1">
            <a:spLocks noChangeArrowheads="1"/>
          </p:cNvSpPr>
          <p:nvPr/>
        </p:nvSpPr>
        <p:spPr>
          <a:xfrm>
            <a:off x="3207026" y="420370"/>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كربوهيدراتها و نقش آنها در تغذيه</a:t>
            </a:r>
          </a:p>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منوساکاریدها</a:t>
            </a:r>
          </a:p>
        </p:txBody>
      </p:sp>
      <p:graphicFrame>
        <p:nvGraphicFramePr>
          <p:cNvPr id="4" name="Group 31">
            <a:extLst>
              <a:ext uri="{FF2B5EF4-FFF2-40B4-BE49-F238E27FC236}">
                <a16:creationId xmlns:a16="http://schemas.microsoft.com/office/drawing/2014/main" id="{46A19A55-3F10-4FB6-A2B7-D67EE5221D88}"/>
              </a:ext>
            </a:extLst>
          </p:cNvPr>
          <p:cNvGraphicFramePr>
            <a:graphicFrameLocks/>
          </p:cNvGraphicFramePr>
          <p:nvPr/>
        </p:nvGraphicFramePr>
        <p:xfrm>
          <a:off x="3207027" y="1339720"/>
          <a:ext cx="8521149" cy="5518281"/>
        </p:xfrm>
        <a:graphic>
          <a:graphicData uri="http://schemas.openxmlformats.org/drawingml/2006/table">
            <a:tbl>
              <a:tblPr/>
              <a:tblGrid>
                <a:gridCol w="2840383">
                  <a:extLst>
                    <a:ext uri="{9D8B030D-6E8A-4147-A177-3AD203B41FA5}">
                      <a16:colId xmlns:a16="http://schemas.microsoft.com/office/drawing/2014/main" val="20000"/>
                    </a:ext>
                  </a:extLst>
                </a:gridCol>
                <a:gridCol w="2840383">
                  <a:extLst>
                    <a:ext uri="{9D8B030D-6E8A-4147-A177-3AD203B41FA5}">
                      <a16:colId xmlns:a16="http://schemas.microsoft.com/office/drawing/2014/main" val="20001"/>
                    </a:ext>
                  </a:extLst>
                </a:gridCol>
                <a:gridCol w="2840383">
                  <a:extLst>
                    <a:ext uri="{9D8B030D-6E8A-4147-A177-3AD203B41FA5}">
                      <a16:colId xmlns:a16="http://schemas.microsoft.com/office/drawing/2014/main" val="20002"/>
                    </a:ext>
                  </a:extLst>
                </a:gridCol>
              </a:tblGrid>
              <a:tr h="1103337">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chemeClr val="tx1"/>
                          </a:solidFill>
                          <a:effectLst/>
                          <a:latin typeface="Times New Roman" pitchFamily="18" charset="0"/>
                          <a:cs typeface="Yagut" pitchFamily="2" charset="-78"/>
                        </a:rPr>
                        <a:t>كتوز</a:t>
                      </a:r>
                      <a:endParaRPr kumimoji="0" lang="en-US" sz="2400" b="1" i="0" u="none" strike="noStrike" cap="none" normalizeH="0" baseline="0" dirty="0">
                        <a:ln>
                          <a:noFill/>
                        </a:ln>
                        <a:solidFill>
                          <a:schemeClr val="tx1"/>
                        </a:solidFill>
                        <a:effectLst/>
                        <a:latin typeface="Times New Roman" pitchFamily="18" charset="0"/>
                        <a:cs typeface="Yagut"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a:ln>
                            <a:noFill/>
                          </a:ln>
                          <a:solidFill>
                            <a:schemeClr val="tx1"/>
                          </a:solidFill>
                          <a:effectLst/>
                          <a:latin typeface="Times New Roman" pitchFamily="18" charset="0"/>
                          <a:cs typeface="Yagut" pitchFamily="2" charset="-78"/>
                        </a:rPr>
                        <a:t>آلدوز</a:t>
                      </a:r>
                      <a:endParaRPr kumimoji="0" lang="en-US" sz="2400" b="1" i="0" u="none" strike="noStrike" cap="none" normalizeH="0" baseline="0">
                        <a:ln>
                          <a:noFill/>
                        </a:ln>
                        <a:solidFill>
                          <a:schemeClr val="tx1"/>
                        </a:solidFill>
                        <a:effectLst/>
                        <a:latin typeface="Times New Roman" pitchFamily="18" charset="0"/>
                        <a:cs typeface="Yagut"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Yagut"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1103337">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a:ln>
                            <a:noFill/>
                          </a:ln>
                          <a:solidFill>
                            <a:schemeClr val="tx1"/>
                          </a:solidFill>
                          <a:effectLst/>
                          <a:latin typeface="Times New Roman" pitchFamily="18" charset="0"/>
                          <a:cs typeface="Yagut" pitchFamily="2" charset="-78"/>
                        </a:rPr>
                        <a:t>دي هيدروكسي استون</a:t>
                      </a:r>
                      <a:endParaRPr kumimoji="0" lang="en-US" sz="2400" b="1" i="0" u="none" strike="noStrike" cap="none" normalizeH="0" baseline="0">
                        <a:ln>
                          <a:noFill/>
                        </a:ln>
                        <a:solidFill>
                          <a:schemeClr val="tx1"/>
                        </a:solidFill>
                        <a:effectLst/>
                        <a:latin typeface="Times New Roman" pitchFamily="18" charset="0"/>
                        <a:cs typeface="Yagut"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chemeClr val="tx1"/>
                          </a:solidFill>
                          <a:effectLst/>
                          <a:latin typeface="Times New Roman" pitchFamily="18" charset="0"/>
                          <a:cs typeface="Yagut" pitchFamily="2" charset="-78"/>
                        </a:rPr>
                        <a:t>گليسرآلدئيد</a:t>
                      </a:r>
                      <a:endParaRPr kumimoji="0" lang="en-US" sz="2400" b="1" i="0" u="none" strike="noStrike" cap="none" normalizeH="0" baseline="0" dirty="0">
                        <a:ln>
                          <a:noFill/>
                        </a:ln>
                        <a:solidFill>
                          <a:schemeClr val="tx1"/>
                        </a:solidFill>
                        <a:effectLst/>
                        <a:latin typeface="Times New Roman" pitchFamily="18" charset="0"/>
                        <a:cs typeface="Yagut"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a:ln>
                            <a:noFill/>
                          </a:ln>
                          <a:solidFill>
                            <a:schemeClr val="tx1"/>
                          </a:solidFill>
                          <a:effectLst/>
                          <a:latin typeface="Times New Roman" pitchFamily="18" charset="0"/>
                          <a:cs typeface="Yagut" pitchFamily="2" charset="-78"/>
                        </a:rPr>
                        <a:t>تريوز (سه اتم كربن)</a:t>
                      </a:r>
                      <a:endParaRPr kumimoji="0" lang="en-US" sz="2400" b="1" i="0" u="none" strike="noStrike" cap="none" normalizeH="0" baseline="0">
                        <a:ln>
                          <a:noFill/>
                        </a:ln>
                        <a:solidFill>
                          <a:schemeClr val="tx1"/>
                        </a:solidFill>
                        <a:effectLst/>
                        <a:latin typeface="Times New Roman" pitchFamily="18" charset="0"/>
                        <a:cs typeface="Yagut"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110493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a:ln>
                            <a:noFill/>
                          </a:ln>
                          <a:solidFill>
                            <a:schemeClr val="tx1"/>
                          </a:solidFill>
                          <a:effectLst/>
                          <a:latin typeface="Times New Roman" pitchFamily="18" charset="0"/>
                          <a:cs typeface="Yagut" pitchFamily="2" charset="-78"/>
                        </a:rPr>
                        <a:t>اريترولوز</a:t>
                      </a:r>
                      <a:endParaRPr kumimoji="0" lang="en-US" sz="2400" b="1" i="0" u="none" strike="noStrike" cap="none" normalizeH="0" baseline="0">
                        <a:ln>
                          <a:noFill/>
                        </a:ln>
                        <a:solidFill>
                          <a:schemeClr val="tx1"/>
                        </a:solidFill>
                        <a:effectLst/>
                        <a:latin typeface="Times New Roman" pitchFamily="18" charset="0"/>
                        <a:cs typeface="Yagut"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chemeClr val="tx1"/>
                          </a:solidFill>
                          <a:effectLst/>
                          <a:latin typeface="Times New Roman" pitchFamily="18" charset="0"/>
                          <a:cs typeface="Yagut" pitchFamily="2" charset="-78"/>
                        </a:rPr>
                        <a:t>تره اوز – اريتروز</a:t>
                      </a:r>
                      <a:endParaRPr kumimoji="0" lang="en-US" sz="2400" b="1" i="0" u="none" strike="noStrike" cap="none" normalizeH="0" baseline="0" dirty="0">
                        <a:ln>
                          <a:noFill/>
                        </a:ln>
                        <a:solidFill>
                          <a:schemeClr val="tx1"/>
                        </a:solidFill>
                        <a:effectLst/>
                        <a:latin typeface="Times New Roman" pitchFamily="18" charset="0"/>
                        <a:cs typeface="Yagut"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a:ln>
                            <a:noFill/>
                          </a:ln>
                          <a:solidFill>
                            <a:schemeClr val="tx1"/>
                          </a:solidFill>
                          <a:effectLst/>
                          <a:latin typeface="Times New Roman" pitchFamily="18" charset="0"/>
                          <a:cs typeface="Yagut" pitchFamily="2" charset="-78"/>
                        </a:rPr>
                        <a:t>تتروز (چهار اتم كربن)</a:t>
                      </a:r>
                      <a:endParaRPr kumimoji="0" lang="en-US" sz="2400" b="1" i="0" u="none" strike="noStrike" cap="none" normalizeH="0" baseline="0">
                        <a:ln>
                          <a:noFill/>
                        </a:ln>
                        <a:solidFill>
                          <a:schemeClr val="tx1"/>
                        </a:solidFill>
                        <a:effectLst/>
                        <a:latin typeface="Times New Roman" pitchFamily="18" charset="0"/>
                        <a:cs typeface="Yagut"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103337">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a:ln>
                            <a:noFill/>
                          </a:ln>
                          <a:solidFill>
                            <a:schemeClr val="tx1"/>
                          </a:solidFill>
                          <a:effectLst/>
                          <a:latin typeface="Times New Roman" pitchFamily="18" charset="0"/>
                          <a:cs typeface="Yagut" pitchFamily="2" charset="-78"/>
                        </a:rPr>
                        <a:t>ريبولوز – گزيلولوز</a:t>
                      </a:r>
                      <a:endParaRPr kumimoji="0" lang="en-US" sz="2400" b="1" i="0" u="none" strike="noStrike" cap="none" normalizeH="0" baseline="0">
                        <a:ln>
                          <a:noFill/>
                        </a:ln>
                        <a:solidFill>
                          <a:schemeClr val="tx1"/>
                        </a:solidFill>
                        <a:effectLst/>
                        <a:latin typeface="Times New Roman" pitchFamily="18" charset="0"/>
                        <a:cs typeface="Yagut"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a:ln>
                            <a:noFill/>
                          </a:ln>
                          <a:solidFill>
                            <a:schemeClr val="tx1"/>
                          </a:solidFill>
                          <a:effectLst/>
                          <a:latin typeface="Times New Roman" pitchFamily="18" charset="0"/>
                          <a:cs typeface="Yagut" pitchFamily="2" charset="-78"/>
                        </a:rPr>
                        <a:t>ريبوز – آرابينوز – گزيلوز</a:t>
                      </a:r>
                      <a:endParaRPr kumimoji="0" lang="en-US" sz="2400" b="1" i="0" u="none" strike="noStrike" cap="none" normalizeH="0" baseline="0">
                        <a:ln>
                          <a:noFill/>
                        </a:ln>
                        <a:solidFill>
                          <a:schemeClr val="tx1"/>
                        </a:solidFill>
                        <a:effectLst/>
                        <a:latin typeface="Times New Roman" pitchFamily="18" charset="0"/>
                        <a:cs typeface="Yagut"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a:ln>
                            <a:noFill/>
                          </a:ln>
                          <a:solidFill>
                            <a:schemeClr val="tx1"/>
                          </a:solidFill>
                          <a:effectLst/>
                          <a:latin typeface="Times New Roman" pitchFamily="18" charset="0"/>
                          <a:cs typeface="Yagut" pitchFamily="2" charset="-78"/>
                        </a:rPr>
                        <a:t>پنتوز (پنج اتم كربن)</a:t>
                      </a:r>
                      <a:endParaRPr kumimoji="0" lang="en-US" sz="2400" b="1" i="0" u="none" strike="noStrike" cap="none" normalizeH="0" baseline="0">
                        <a:ln>
                          <a:noFill/>
                        </a:ln>
                        <a:solidFill>
                          <a:schemeClr val="tx1"/>
                        </a:solidFill>
                        <a:effectLst/>
                        <a:latin typeface="Times New Roman" pitchFamily="18" charset="0"/>
                        <a:cs typeface="Yagut"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1103337">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chemeClr val="tx1"/>
                          </a:solidFill>
                          <a:effectLst/>
                          <a:latin typeface="Times New Roman" pitchFamily="18" charset="0"/>
                          <a:cs typeface="Yagut" pitchFamily="2" charset="-78"/>
                        </a:rPr>
                        <a:t>فروكتوز</a:t>
                      </a:r>
                      <a:endParaRPr kumimoji="0" lang="en-US" sz="2400" b="1" i="0" u="none" strike="noStrike" cap="none" normalizeH="0" baseline="0" dirty="0">
                        <a:ln>
                          <a:noFill/>
                        </a:ln>
                        <a:solidFill>
                          <a:schemeClr val="tx1"/>
                        </a:solidFill>
                        <a:effectLst/>
                        <a:latin typeface="Times New Roman" pitchFamily="18" charset="0"/>
                        <a:cs typeface="Yagut"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a:ln>
                            <a:noFill/>
                          </a:ln>
                          <a:solidFill>
                            <a:schemeClr val="tx1"/>
                          </a:solidFill>
                          <a:effectLst/>
                          <a:latin typeface="Times New Roman" pitchFamily="18" charset="0"/>
                          <a:cs typeface="Yagut" pitchFamily="2" charset="-78"/>
                        </a:rPr>
                        <a:t>گلوكز – گالاكتوز – مانوز</a:t>
                      </a:r>
                      <a:endParaRPr kumimoji="0" lang="en-US" sz="2400" b="1" i="0" u="none" strike="noStrike" cap="none" normalizeH="0" baseline="0">
                        <a:ln>
                          <a:noFill/>
                        </a:ln>
                        <a:solidFill>
                          <a:schemeClr val="tx1"/>
                        </a:solidFill>
                        <a:effectLst/>
                        <a:latin typeface="Times New Roman" pitchFamily="18" charset="0"/>
                        <a:cs typeface="Yagut"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chemeClr val="tx1"/>
                          </a:solidFill>
                          <a:effectLst/>
                          <a:latin typeface="Times New Roman" pitchFamily="18" charset="0"/>
                          <a:cs typeface="Yagut" pitchFamily="2" charset="-78"/>
                        </a:rPr>
                        <a:t>هگزوز (شش اتم كربن)</a:t>
                      </a:r>
                      <a:endParaRPr kumimoji="0" lang="en-US" sz="2400" b="1" i="0" u="none" strike="noStrike" cap="none" normalizeH="0" baseline="0" dirty="0">
                        <a:ln>
                          <a:noFill/>
                        </a:ln>
                        <a:solidFill>
                          <a:schemeClr val="tx1"/>
                        </a:solidFill>
                        <a:effectLst/>
                        <a:latin typeface="Times New Roman" pitchFamily="18" charset="0"/>
                        <a:cs typeface="Yagut"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bl>
          </a:graphicData>
        </a:graphic>
      </p:graphicFrame>
      <p:pic>
        <p:nvPicPr>
          <p:cNvPr id="5" name="Picture 4">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11755"/>
            <a:ext cx="1339614" cy="1346245"/>
          </a:xfrm>
          <a:prstGeom prst="rect">
            <a:avLst/>
          </a:prstGeom>
        </p:spPr>
      </p:pic>
    </p:spTree>
    <p:extLst>
      <p:ext uri="{BB962C8B-B14F-4D97-AF65-F5344CB8AC3E}">
        <p14:creationId xmlns:p14="http://schemas.microsoft.com/office/powerpoint/2010/main" val="53295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FAE1F95-0942-4947-9D10-6BA3D8EC8783}"/>
              </a:ext>
            </a:extLst>
          </p:cNvPr>
          <p:cNvSpPr txBox="1">
            <a:spLocks noChangeArrowheads="1"/>
          </p:cNvSpPr>
          <p:nvPr/>
        </p:nvSpPr>
        <p:spPr>
          <a:xfrm>
            <a:off x="3207026" y="420370"/>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كربوهيدراتها و نقش آنها در تغذيه</a:t>
            </a:r>
          </a:p>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منوساکاریدها</a:t>
            </a:r>
          </a:p>
        </p:txBody>
      </p:sp>
      <p:pic>
        <p:nvPicPr>
          <p:cNvPr id="5" name="Picture 4">
            <a:extLst>
              <a:ext uri="{FF2B5EF4-FFF2-40B4-BE49-F238E27FC236}">
                <a16:creationId xmlns:a16="http://schemas.microsoft.com/office/drawing/2014/main" id="{C9A5F713-B6F8-48EA-ADCC-CDB67D5D9656}"/>
              </a:ext>
            </a:extLst>
          </p:cNvPr>
          <p:cNvPicPr>
            <a:picLocks noChangeAspect="1"/>
          </p:cNvPicPr>
          <p:nvPr/>
        </p:nvPicPr>
        <p:blipFill>
          <a:blip r:embed="rId3"/>
          <a:stretch>
            <a:fillRect/>
          </a:stretch>
        </p:blipFill>
        <p:spPr>
          <a:xfrm>
            <a:off x="2769308" y="1681647"/>
            <a:ext cx="9144793" cy="4931188"/>
          </a:xfrm>
          <a:prstGeom prst="rect">
            <a:avLst/>
          </a:prstGeom>
        </p:spPr>
      </p:pic>
      <p:pic>
        <p:nvPicPr>
          <p:cNvPr id="4" name="Picture 3">
            <a:extLst>
              <a:ext uri="{FF2B5EF4-FFF2-40B4-BE49-F238E27FC236}">
                <a16:creationId xmlns:a16="http://schemas.microsoft.com/office/drawing/2014/main" id="{1F872782-693E-4E93-AB6A-8EA2421ACADD}"/>
              </a:ext>
            </a:extLst>
          </p:cNvPr>
          <p:cNvPicPr>
            <a:picLocks noChangeAspect="1"/>
          </p:cNvPicPr>
          <p:nvPr/>
        </p:nvPicPr>
        <p:blipFill>
          <a:blip r:embed="rId4"/>
          <a:stretch>
            <a:fillRect/>
          </a:stretch>
        </p:blipFill>
        <p:spPr>
          <a:xfrm>
            <a:off x="0" y="5511755"/>
            <a:ext cx="1339614" cy="1346245"/>
          </a:xfrm>
          <a:prstGeom prst="rect">
            <a:avLst/>
          </a:prstGeom>
        </p:spPr>
      </p:pic>
    </p:spTree>
    <p:extLst>
      <p:ext uri="{BB962C8B-B14F-4D97-AF65-F5344CB8AC3E}">
        <p14:creationId xmlns:p14="http://schemas.microsoft.com/office/powerpoint/2010/main" val="282132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FAE1F95-0942-4947-9D10-6BA3D8EC8783}"/>
              </a:ext>
            </a:extLst>
          </p:cNvPr>
          <p:cNvSpPr txBox="1">
            <a:spLocks noChangeArrowheads="1"/>
          </p:cNvSpPr>
          <p:nvPr/>
        </p:nvSpPr>
        <p:spPr>
          <a:xfrm>
            <a:off x="3207026" y="420370"/>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كربوهيدراتها و نقش آنها در تغذيه</a:t>
            </a:r>
          </a:p>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منوساکاریدها</a:t>
            </a:r>
          </a:p>
        </p:txBody>
      </p:sp>
      <p:pic>
        <p:nvPicPr>
          <p:cNvPr id="4" name="Picture 3">
            <a:extLst>
              <a:ext uri="{FF2B5EF4-FFF2-40B4-BE49-F238E27FC236}">
                <a16:creationId xmlns:a16="http://schemas.microsoft.com/office/drawing/2014/main" id="{A38F5CB8-6F4A-4143-A11B-DF9332B02DDB}"/>
              </a:ext>
            </a:extLst>
          </p:cNvPr>
          <p:cNvPicPr>
            <a:picLocks noChangeAspect="1"/>
          </p:cNvPicPr>
          <p:nvPr/>
        </p:nvPicPr>
        <p:blipFill>
          <a:blip r:embed="rId3"/>
          <a:stretch>
            <a:fillRect/>
          </a:stretch>
        </p:blipFill>
        <p:spPr>
          <a:xfrm>
            <a:off x="2840182" y="2067338"/>
            <a:ext cx="9199418" cy="4611758"/>
          </a:xfrm>
          <a:prstGeom prst="rect">
            <a:avLst/>
          </a:prstGeom>
        </p:spPr>
      </p:pic>
      <p:pic>
        <p:nvPicPr>
          <p:cNvPr id="5" name="Picture 4">
            <a:extLst>
              <a:ext uri="{FF2B5EF4-FFF2-40B4-BE49-F238E27FC236}">
                <a16:creationId xmlns:a16="http://schemas.microsoft.com/office/drawing/2014/main" id="{1F872782-693E-4E93-AB6A-8EA2421ACADD}"/>
              </a:ext>
            </a:extLst>
          </p:cNvPr>
          <p:cNvPicPr>
            <a:picLocks noChangeAspect="1"/>
          </p:cNvPicPr>
          <p:nvPr/>
        </p:nvPicPr>
        <p:blipFill>
          <a:blip r:embed="rId4"/>
          <a:stretch>
            <a:fillRect/>
          </a:stretch>
        </p:blipFill>
        <p:spPr>
          <a:xfrm>
            <a:off x="0" y="5511755"/>
            <a:ext cx="1339614" cy="1346245"/>
          </a:xfrm>
          <a:prstGeom prst="rect">
            <a:avLst/>
          </a:prstGeom>
        </p:spPr>
      </p:pic>
    </p:spTree>
    <p:extLst>
      <p:ext uri="{BB962C8B-B14F-4D97-AF65-F5344CB8AC3E}">
        <p14:creationId xmlns:p14="http://schemas.microsoft.com/office/powerpoint/2010/main" val="385365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FAE1F95-0942-4947-9D10-6BA3D8EC8783}"/>
              </a:ext>
            </a:extLst>
          </p:cNvPr>
          <p:cNvSpPr txBox="1">
            <a:spLocks noChangeArrowheads="1"/>
          </p:cNvSpPr>
          <p:nvPr/>
        </p:nvSpPr>
        <p:spPr>
          <a:xfrm>
            <a:off x="3207026" y="420370"/>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كربوهيدراتها و نقش آنها در تغذيه</a:t>
            </a:r>
          </a:p>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منوساکاریدها</a:t>
            </a:r>
          </a:p>
        </p:txBody>
      </p:sp>
      <p:pic>
        <p:nvPicPr>
          <p:cNvPr id="5" name="Picture 4">
            <a:extLst>
              <a:ext uri="{FF2B5EF4-FFF2-40B4-BE49-F238E27FC236}">
                <a16:creationId xmlns:a16="http://schemas.microsoft.com/office/drawing/2014/main" id="{FC38E8D3-809D-414A-B4BA-A8D257857D3B}"/>
              </a:ext>
            </a:extLst>
          </p:cNvPr>
          <p:cNvPicPr>
            <a:picLocks noChangeAspect="1"/>
          </p:cNvPicPr>
          <p:nvPr/>
        </p:nvPicPr>
        <p:blipFill>
          <a:blip r:embed="rId3"/>
          <a:stretch>
            <a:fillRect/>
          </a:stretch>
        </p:blipFill>
        <p:spPr>
          <a:xfrm>
            <a:off x="3231697" y="3307230"/>
            <a:ext cx="5569329" cy="2292295"/>
          </a:xfrm>
          <a:prstGeom prst="rect">
            <a:avLst/>
          </a:prstGeom>
        </p:spPr>
      </p:pic>
      <p:sp>
        <p:nvSpPr>
          <p:cNvPr id="7" name="Rectangle 6">
            <a:extLst>
              <a:ext uri="{FF2B5EF4-FFF2-40B4-BE49-F238E27FC236}">
                <a16:creationId xmlns:a16="http://schemas.microsoft.com/office/drawing/2014/main" id="{04D96D3A-076C-4EC4-B731-E7782EB5EB7B}"/>
              </a:ext>
            </a:extLst>
          </p:cNvPr>
          <p:cNvSpPr/>
          <p:nvPr/>
        </p:nvSpPr>
        <p:spPr>
          <a:xfrm>
            <a:off x="1974574" y="1160933"/>
            <a:ext cx="8428383" cy="1938992"/>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اليگوساكاريدها از دو الي‌ ده‌ واحد منوساكاريدي‌ تشكيل‌ شده‌اند.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يكي‌ از مهم‌ترين‌ گروه‌هاي‌ اين‌دسته‌، دي‌ساكاريدها هستند كه‌ از دو واحد منوساكاريدي‌ ساخته‌ شده‌اند.</a:t>
            </a:r>
            <a:r>
              <a:rPr kumimoji="0" lang="ar-SA" altLang="fa-IR" sz="2400" b="1"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 مانند مالتوز، لاكتوز و سلوبيوز</a:t>
            </a:r>
            <a:r>
              <a:rPr kumimoji="0" lang="fa-IR" altLang="fa-IR" sz="2400" b="1"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 ساکارز</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a-IR" altLang="fa-IR" sz="2400" b="1" i="0" u="none" strike="noStrike" kern="1200" cap="none" spc="0" normalizeH="0" baseline="0" noProof="0" dirty="0">
              <a:ln>
                <a:noFill/>
              </a:ln>
              <a:solidFill>
                <a:srgbClr val="C00000"/>
              </a:solidFill>
              <a:effectLst/>
              <a:uLnTx/>
              <a:uFillTx/>
              <a:latin typeface="Calibri"/>
              <a:ea typeface="+mn-ea"/>
              <a:cs typeface="B Titr" panose="00000700000000000000" pitchFamily="2" charset="-7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altLang="fa-IR" sz="2400" b="1"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گلوکز+گلوکز                                مالتوز</a:t>
            </a:r>
            <a:endParaRPr kumimoji="0" lang="ar-SA"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p:txBody>
      </p:sp>
      <p:sp>
        <p:nvSpPr>
          <p:cNvPr id="8" name="Arrow: Left 7">
            <a:extLst>
              <a:ext uri="{FF2B5EF4-FFF2-40B4-BE49-F238E27FC236}">
                <a16:creationId xmlns:a16="http://schemas.microsoft.com/office/drawing/2014/main" id="{7681B215-F56F-453D-B6F8-01D8CF720F87}"/>
              </a:ext>
            </a:extLst>
          </p:cNvPr>
          <p:cNvSpPr/>
          <p:nvPr/>
        </p:nvSpPr>
        <p:spPr>
          <a:xfrm flipV="1">
            <a:off x="4996070" y="2822067"/>
            <a:ext cx="1658104" cy="1331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9" name="Picture 8">
            <a:extLst>
              <a:ext uri="{FF2B5EF4-FFF2-40B4-BE49-F238E27FC236}">
                <a16:creationId xmlns:a16="http://schemas.microsoft.com/office/drawing/2014/main" id="{1F872782-693E-4E93-AB6A-8EA2421ACADD}"/>
              </a:ext>
            </a:extLst>
          </p:cNvPr>
          <p:cNvPicPr>
            <a:picLocks noChangeAspect="1"/>
          </p:cNvPicPr>
          <p:nvPr/>
        </p:nvPicPr>
        <p:blipFill>
          <a:blip r:embed="rId4"/>
          <a:stretch>
            <a:fillRect/>
          </a:stretch>
        </p:blipFill>
        <p:spPr>
          <a:xfrm>
            <a:off x="13855" y="5511755"/>
            <a:ext cx="1339614" cy="1346245"/>
          </a:xfrm>
          <a:prstGeom prst="rect">
            <a:avLst/>
          </a:prstGeom>
        </p:spPr>
      </p:pic>
    </p:spTree>
    <p:extLst>
      <p:ext uri="{BB962C8B-B14F-4D97-AF65-F5344CB8AC3E}">
        <p14:creationId xmlns:p14="http://schemas.microsoft.com/office/powerpoint/2010/main" val="298017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FAE1F95-0942-4947-9D10-6BA3D8EC8783}"/>
              </a:ext>
            </a:extLst>
          </p:cNvPr>
          <p:cNvSpPr txBox="1">
            <a:spLocks noChangeArrowheads="1"/>
          </p:cNvSpPr>
          <p:nvPr/>
        </p:nvSpPr>
        <p:spPr>
          <a:xfrm>
            <a:off x="3207026" y="420370"/>
            <a:ext cx="8521148" cy="526152"/>
          </a:xfrm>
          <a:prstGeom prst="rect">
            <a:avLst/>
          </a:prstGeom>
        </p:spPr>
        <p:txBody>
          <a:bodyPr vert="horz" lIns="91440" tIns="45720" rIns="91440" bIns="45720" rtlCol="0" anchor="t">
            <a:no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كربوهيدراتها و نقش آنها در تغذيه</a:t>
            </a:r>
          </a:p>
          <a:p>
            <a:pPr marL="0" marR="0" lvl="0" indent="0" algn="ctr" defTabSz="457200" rtl="1" eaLnBrk="1" fontAlgn="auto" latinLnBrk="0" hangingPunct="1">
              <a:lnSpc>
                <a:spcPct val="100000"/>
              </a:lnSpc>
              <a:spcBef>
                <a:spcPts val="1000"/>
              </a:spcBef>
              <a:spcAft>
                <a:spcPts val="0"/>
              </a:spcAft>
              <a:buClr>
                <a:srgbClr val="4F81BD"/>
              </a:buClr>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پلی ساکاریدها</a:t>
            </a:r>
          </a:p>
        </p:txBody>
      </p:sp>
      <p:sp>
        <p:nvSpPr>
          <p:cNvPr id="5" name="Rectangle 3">
            <a:extLst>
              <a:ext uri="{FF2B5EF4-FFF2-40B4-BE49-F238E27FC236}">
                <a16:creationId xmlns:a16="http://schemas.microsoft.com/office/drawing/2014/main" id="{536DEDF7-19AA-4F88-83F9-28ED1175CECC}"/>
              </a:ext>
            </a:extLst>
          </p:cNvPr>
          <p:cNvSpPr txBox="1">
            <a:spLocks noChangeArrowheads="1"/>
          </p:cNvSpPr>
          <p:nvPr/>
        </p:nvSpPr>
        <p:spPr>
          <a:xfrm>
            <a:off x="1916638" y="1558551"/>
            <a:ext cx="9144000" cy="5181600"/>
          </a:xfrm>
          <a:prstGeom prst="rect">
            <a:avLst/>
          </a:prstGeom>
        </p:spPr>
        <p:txBody>
          <a:bodyPr vert="horz" lIns="91440" tIns="45720" rIns="91440" bIns="45720" rtlCol="0" anchor="t">
            <a:normAutofit/>
          </a:bodyPr>
          <a:lstStyle>
            <a:lvl1pPr marL="0" indent="0" algn="l" defTabSz="457200" rtl="1"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r" defTabSz="457200" rtl="1" eaLnBrk="1" fontAlgn="auto" latinLnBrk="0" hangingPunct="1">
              <a:lnSpc>
                <a:spcPct val="90000"/>
              </a:lnSpc>
              <a:spcBef>
                <a:spcPts val="1000"/>
              </a:spcBef>
              <a:spcAft>
                <a:spcPts val="0"/>
              </a:spcAft>
              <a:buClr>
                <a:srgbClr val="4F81BD"/>
              </a:buClr>
              <a:buSzTx/>
              <a:buFont typeface="Wingdings 3" charset="2"/>
              <a:buNone/>
              <a:tabLst/>
              <a:defRPr/>
            </a:pPr>
            <a:r>
              <a:rPr kumimoji="0" lang="ar-SA"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پلي‌ساكاريدها كربوهيدرات‌هايي‌ هستند كه‌ داراي‌ بيش‌ از ده‌ واحد منوساكاريدي‌ مي‌باشند. اين‌</a:t>
            </a:r>
            <a:r>
              <a:rPr kumimoji="0" lang="en-US"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r>
              <a:rPr kumimoji="0" lang="ar-SA"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تركيبات‌ در سيستم‌هاي‌ زيستي‌ داراي‌ نقش‌ ذخيره‌اي‌ و ساختماني‌ هستند. </a:t>
            </a:r>
          </a:p>
          <a:p>
            <a:pPr marL="0" marR="0" lvl="0" indent="0" algn="r" defTabSz="457200" rtl="1" eaLnBrk="1" fontAlgn="auto" latinLnBrk="0" hangingPunct="1">
              <a:lnSpc>
                <a:spcPct val="90000"/>
              </a:lnSpc>
              <a:spcBef>
                <a:spcPts val="1000"/>
              </a:spcBef>
              <a:spcAft>
                <a:spcPts val="0"/>
              </a:spcAft>
              <a:buClr>
                <a:srgbClr val="4F81BD"/>
              </a:buClr>
              <a:buSzTx/>
              <a:buFont typeface="Wingdings 3" charset="2"/>
              <a:buNone/>
              <a:tabLst/>
              <a:defRPr/>
            </a:pPr>
            <a:endParaRPr kumimoji="0" lang="ar-SA"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a:p>
            <a:pPr marL="0" marR="0" lvl="0" indent="0" algn="r" defTabSz="457200" rtl="1" eaLnBrk="1" fontAlgn="auto" latinLnBrk="0" hangingPunct="1">
              <a:lnSpc>
                <a:spcPct val="90000"/>
              </a:lnSpc>
              <a:spcBef>
                <a:spcPts val="1000"/>
              </a:spcBef>
              <a:spcAft>
                <a:spcPts val="0"/>
              </a:spcAft>
              <a:buClr>
                <a:srgbClr val="4F81BD"/>
              </a:buClr>
              <a:buSzTx/>
              <a:buFont typeface="Wingdings 3" charset="2"/>
              <a:buNone/>
              <a:tabLst/>
              <a:defRPr/>
            </a:pPr>
            <a:r>
              <a:rPr kumimoji="0" lang="ar-SA"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پلي‌ساكاريدها را به‌ دوگروه‌ </a:t>
            </a:r>
            <a:r>
              <a:rPr kumimoji="0" lang="ar-SA" altLang="fa-IR" sz="2400" b="1"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هموپلي‌ساكاريد و هتروپلي‌ساكاريد </a:t>
            </a:r>
            <a:r>
              <a:rPr kumimoji="0" lang="ar-SA"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تقسيم‌ مي‌كنند. </a:t>
            </a:r>
          </a:p>
          <a:p>
            <a:pPr marL="0" marR="0" lvl="0" indent="0" algn="r" defTabSz="457200" rtl="1" eaLnBrk="1" fontAlgn="auto" latinLnBrk="0" hangingPunct="1">
              <a:lnSpc>
                <a:spcPct val="90000"/>
              </a:lnSpc>
              <a:spcBef>
                <a:spcPts val="1000"/>
              </a:spcBef>
              <a:spcAft>
                <a:spcPts val="0"/>
              </a:spcAft>
              <a:buClr>
                <a:srgbClr val="4F81BD"/>
              </a:buClr>
              <a:buSzTx/>
              <a:buFont typeface="Wingdings 3" charset="2"/>
              <a:buNone/>
              <a:tabLst/>
              <a:defRPr/>
            </a:pPr>
            <a:r>
              <a:rPr kumimoji="0" lang="ar-SA" altLang="fa-IR" sz="2400" b="1"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هموپلي‌ساكاريد</a:t>
            </a:r>
            <a:r>
              <a:rPr kumimoji="0" lang="fa-IR"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از واحدهای یکسان تشکیل شده اند</a:t>
            </a:r>
          </a:p>
          <a:p>
            <a:pPr marL="0" marR="0" lvl="0" indent="0" algn="r" defTabSz="457200" rtl="1" eaLnBrk="1" fontAlgn="auto" latinLnBrk="0" hangingPunct="1">
              <a:lnSpc>
                <a:spcPct val="90000"/>
              </a:lnSpc>
              <a:spcBef>
                <a:spcPts val="1000"/>
              </a:spcBef>
              <a:spcAft>
                <a:spcPts val="0"/>
              </a:spcAft>
              <a:buClr>
                <a:srgbClr val="4F81BD"/>
              </a:buClr>
              <a:buSzTx/>
              <a:buFont typeface="Wingdings 3" charset="2"/>
              <a:buNone/>
              <a:tabLst/>
              <a:defRPr/>
            </a:pPr>
            <a:r>
              <a:rPr kumimoji="0" lang="ar-SA"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r>
              <a:rPr kumimoji="0" lang="ar-SA" altLang="fa-IR" sz="2400" b="1" i="0" u="none" strike="noStrike" kern="1200" cap="none" spc="0" normalizeH="0" baseline="0" noProof="0" dirty="0">
                <a:ln>
                  <a:noFill/>
                </a:ln>
                <a:solidFill>
                  <a:srgbClr val="C00000"/>
                </a:solidFill>
                <a:effectLst/>
                <a:uLnTx/>
                <a:uFillTx/>
                <a:latin typeface="Calibri"/>
                <a:ea typeface="+mn-ea"/>
                <a:cs typeface="B Titr" panose="00000700000000000000" pitchFamily="2" charset="-78"/>
              </a:rPr>
              <a:t>هتروپلي‌ساكاريد</a:t>
            </a:r>
            <a:r>
              <a:rPr kumimoji="0" lang="ar-SA"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a:t>
            </a:r>
            <a:r>
              <a:rPr kumimoji="0" lang="fa-IR"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 از واحدهای ساختمانی متفاوت تشکیل شده اند</a:t>
            </a:r>
          </a:p>
          <a:p>
            <a:pPr marL="0" marR="0" lvl="0" indent="0" algn="r" defTabSz="457200" rtl="1" eaLnBrk="1" fontAlgn="auto" latinLnBrk="0" hangingPunct="1">
              <a:lnSpc>
                <a:spcPct val="90000"/>
              </a:lnSpc>
              <a:spcBef>
                <a:spcPts val="1000"/>
              </a:spcBef>
              <a:spcAft>
                <a:spcPts val="0"/>
              </a:spcAft>
              <a:buClr>
                <a:srgbClr val="4F81BD"/>
              </a:buClr>
              <a:buSzTx/>
              <a:buFont typeface="Wingdings 3" charset="2"/>
              <a:buNone/>
              <a:tabLst/>
              <a:defRPr/>
            </a:pPr>
            <a:endParaRPr kumimoji="0" lang="ar-SA" altLang="fa-IR" sz="2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p:txBody>
      </p:sp>
      <p:pic>
        <p:nvPicPr>
          <p:cNvPr id="4" name="Picture 3">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11755"/>
            <a:ext cx="1339614" cy="1346245"/>
          </a:xfrm>
          <a:prstGeom prst="rect">
            <a:avLst/>
          </a:prstGeom>
        </p:spPr>
      </p:pic>
    </p:spTree>
    <p:extLst>
      <p:ext uri="{BB962C8B-B14F-4D97-AF65-F5344CB8AC3E}">
        <p14:creationId xmlns:p14="http://schemas.microsoft.com/office/powerpoint/2010/main" val="317165873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1326</Words>
  <Application>Microsoft Office PowerPoint</Application>
  <PresentationFormat>Widescreen</PresentationFormat>
  <Paragraphs>161</Paragraphs>
  <Slides>27</Slides>
  <Notes>0</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44" baseType="lpstr">
      <vt:lpstr>Arial</vt:lpstr>
      <vt:lpstr>B Nazanin</vt:lpstr>
      <vt:lpstr>B Titr</vt:lpstr>
      <vt:lpstr>Bauhaus 93</vt:lpstr>
      <vt:lpstr>Calibri</vt:lpstr>
      <vt:lpstr>Century Gothic</vt:lpstr>
      <vt:lpstr>Courier New</vt:lpstr>
      <vt:lpstr>IranSansWeb</vt:lpstr>
      <vt:lpstr>Symbol</vt:lpstr>
      <vt:lpstr>tahoma</vt:lpstr>
      <vt:lpstr>Times New Roman</vt:lpstr>
      <vt:lpstr>Wingdings</vt:lpstr>
      <vt:lpstr>Wingdings 3</vt:lpstr>
      <vt:lpstr>Yagut</vt:lpstr>
      <vt:lpstr>3_Office Theme</vt:lpstr>
      <vt:lpstr>2_Office Theme</vt:lpstr>
      <vt:lpstr>CorelPhotoPaint.Image.10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dc:creator>
  <cp:lastModifiedBy>Fit</cp:lastModifiedBy>
  <cp:revision>2</cp:revision>
  <dcterms:created xsi:type="dcterms:W3CDTF">2021-07-26T03:33:32Z</dcterms:created>
  <dcterms:modified xsi:type="dcterms:W3CDTF">2021-07-26T03:36:32Z</dcterms:modified>
</cp:coreProperties>
</file>